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35052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716151" y="1690624"/>
            <a:ext cx="7428230" cy="2533650"/>
          </a:xfrm>
          <a:custGeom>
            <a:avLst/>
            <a:gdLst/>
            <a:ahLst/>
            <a:cxnLst/>
            <a:rect l="l" t="t" r="r" b="b"/>
            <a:pathLst>
              <a:path w="7428230" h="2533650">
                <a:moveTo>
                  <a:pt x="7427976" y="0"/>
                </a:moveTo>
                <a:lnTo>
                  <a:pt x="0" y="0"/>
                </a:lnTo>
                <a:lnTo>
                  <a:pt x="0" y="2533650"/>
                </a:lnTo>
                <a:lnTo>
                  <a:pt x="7427976" y="2533650"/>
                </a:lnTo>
                <a:lnTo>
                  <a:pt x="7427976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73087" y="3592448"/>
            <a:ext cx="568325" cy="631825"/>
          </a:xfrm>
          <a:custGeom>
            <a:avLst/>
            <a:gdLst/>
            <a:ahLst/>
            <a:cxnLst/>
            <a:rect l="l" t="t" r="r" b="b"/>
            <a:pathLst>
              <a:path w="568325" h="631825">
                <a:moveTo>
                  <a:pt x="0" y="631825"/>
                </a:moveTo>
                <a:lnTo>
                  <a:pt x="568325" y="631825"/>
                </a:lnTo>
                <a:lnTo>
                  <a:pt x="568325" y="0"/>
                </a:lnTo>
                <a:lnTo>
                  <a:pt x="0" y="0"/>
                </a:lnTo>
                <a:lnTo>
                  <a:pt x="0" y="631825"/>
                </a:lnTo>
                <a:close/>
              </a:path>
            </a:pathLst>
          </a:custGeom>
          <a:solidFill>
            <a:srgbClr val="33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716151" y="1066799"/>
            <a:ext cx="1151255" cy="1257935"/>
          </a:xfrm>
          <a:custGeom>
            <a:avLst/>
            <a:gdLst/>
            <a:ahLst/>
            <a:cxnLst/>
            <a:rect l="l" t="t" r="r" b="b"/>
            <a:pathLst>
              <a:path w="1151255" h="1257935">
                <a:moveTo>
                  <a:pt x="565150" y="623887"/>
                </a:moveTo>
                <a:lnTo>
                  <a:pt x="0" y="623887"/>
                </a:lnTo>
                <a:lnTo>
                  <a:pt x="0" y="1257363"/>
                </a:lnTo>
                <a:lnTo>
                  <a:pt x="565150" y="1257363"/>
                </a:lnTo>
                <a:lnTo>
                  <a:pt x="565150" y="623887"/>
                </a:lnTo>
                <a:close/>
              </a:path>
              <a:path w="1151255" h="1257935">
                <a:moveTo>
                  <a:pt x="1150937" y="0"/>
                </a:moveTo>
                <a:lnTo>
                  <a:pt x="565150" y="0"/>
                </a:lnTo>
                <a:lnTo>
                  <a:pt x="565150" y="623887"/>
                </a:lnTo>
                <a:lnTo>
                  <a:pt x="1150937" y="623887"/>
                </a:lnTo>
                <a:lnTo>
                  <a:pt x="1150937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141412" y="3592448"/>
            <a:ext cx="584200" cy="631825"/>
          </a:xfrm>
          <a:custGeom>
            <a:avLst/>
            <a:gdLst/>
            <a:ahLst/>
            <a:cxnLst/>
            <a:rect l="l" t="t" r="r" b="b"/>
            <a:pathLst>
              <a:path w="584200" h="631825">
                <a:moveTo>
                  <a:pt x="0" y="631825"/>
                </a:moveTo>
                <a:lnTo>
                  <a:pt x="584200" y="631825"/>
                </a:lnTo>
                <a:lnTo>
                  <a:pt x="584200" y="0"/>
                </a:lnTo>
                <a:lnTo>
                  <a:pt x="0" y="0"/>
                </a:lnTo>
                <a:lnTo>
                  <a:pt x="0" y="63182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281301" y="1690687"/>
            <a:ext cx="586105" cy="643255"/>
          </a:xfrm>
          <a:custGeom>
            <a:avLst/>
            <a:gdLst/>
            <a:ahLst/>
            <a:cxnLst/>
            <a:rect l="l" t="t" r="r" b="b"/>
            <a:pathLst>
              <a:path w="586105" h="643255">
                <a:moveTo>
                  <a:pt x="585787" y="0"/>
                </a:moveTo>
                <a:lnTo>
                  <a:pt x="0" y="0"/>
                </a:lnTo>
                <a:lnTo>
                  <a:pt x="0" y="642937"/>
                </a:lnTo>
                <a:lnTo>
                  <a:pt x="585787" y="642937"/>
                </a:lnTo>
                <a:lnTo>
                  <a:pt x="585787" y="0"/>
                </a:lnTo>
                <a:close/>
              </a:path>
            </a:pathLst>
          </a:custGeom>
          <a:solidFill>
            <a:srgbClr val="33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41412" y="2324163"/>
            <a:ext cx="575310" cy="624205"/>
          </a:xfrm>
          <a:custGeom>
            <a:avLst/>
            <a:gdLst/>
            <a:ahLst/>
            <a:cxnLst/>
            <a:rect l="l" t="t" r="r" b="b"/>
            <a:pathLst>
              <a:path w="575310" h="624205">
                <a:moveTo>
                  <a:pt x="0" y="623760"/>
                </a:moveTo>
                <a:lnTo>
                  <a:pt x="574738" y="623760"/>
                </a:lnTo>
                <a:lnTo>
                  <a:pt x="574738" y="0"/>
                </a:lnTo>
                <a:lnTo>
                  <a:pt x="0" y="0"/>
                </a:lnTo>
                <a:lnTo>
                  <a:pt x="0" y="62376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2324163"/>
            <a:ext cx="582930" cy="633730"/>
          </a:xfrm>
          <a:custGeom>
            <a:avLst/>
            <a:gdLst/>
            <a:ahLst/>
            <a:cxnLst/>
            <a:rect l="l" t="t" r="r" b="b"/>
            <a:pathLst>
              <a:path w="582930" h="633730">
                <a:moveTo>
                  <a:pt x="582612" y="0"/>
                </a:moveTo>
                <a:lnTo>
                  <a:pt x="0" y="0"/>
                </a:lnTo>
                <a:lnTo>
                  <a:pt x="0" y="623760"/>
                </a:lnTo>
                <a:lnTo>
                  <a:pt x="0" y="633412"/>
                </a:lnTo>
                <a:lnTo>
                  <a:pt x="582612" y="633412"/>
                </a:lnTo>
                <a:lnTo>
                  <a:pt x="582612" y="623760"/>
                </a:lnTo>
                <a:lnTo>
                  <a:pt x="582612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716151" y="2324163"/>
            <a:ext cx="574675" cy="633730"/>
          </a:xfrm>
          <a:custGeom>
            <a:avLst/>
            <a:gdLst/>
            <a:ahLst/>
            <a:cxnLst/>
            <a:rect l="l" t="t" r="r" b="b"/>
            <a:pathLst>
              <a:path w="574675" h="633730">
                <a:moveTo>
                  <a:pt x="574675" y="0"/>
                </a:moveTo>
                <a:lnTo>
                  <a:pt x="0" y="0"/>
                </a:lnTo>
                <a:lnTo>
                  <a:pt x="0" y="633412"/>
                </a:lnTo>
                <a:lnTo>
                  <a:pt x="574675" y="633412"/>
                </a:lnTo>
                <a:lnTo>
                  <a:pt x="574675" y="0"/>
                </a:lnTo>
                <a:close/>
              </a:path>
            </a:pathLst>
          </a:custGeom>
          <a:solidFill>
            <a:srgbClr val="33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73087" y="2947924"/>
            <a:ext cx="568325" cy="644525"/>
          </a:xfrm>
          <a:custGeom>
            <a:avLst/>
            <a:gdLst/>
            <a:ahLst/>
            <a:cxnLst/>
            <a:rect l="l" t="t" r="r" b="b"/>
            <a:pathLst>
              <a:path w="568325" h="644525">
                <a:moveTo>
                  <a:pt x="0" y="644525"/>
                </a:moveTo>
                <a:lnTo>
                  <a:pt x="568325" y="644525"/>
                </a:lnTo>
                <a:lnTo>
                  <a:pt x="568325" y="0"/>
                </a:lnTo>
                <a:lnTo>
                  <a:pt x="0" y="0"/>
                </a:lnTo>
                <a:lnTo>
                  <a:pt x="0" y="644525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41412" y="2947924"/>
            <a:ext cx="584200" cy="644525"/>
          </a:xfrm>
          <a:custGeom>
            <a:avLst/>
            <a:gdLst/>
            <a:ahLst/>
            <a:cxnLst/>
            <a:rect l="l" t="t" r="r" b="b"/>
            <a:pathLst>
              <a:path w="584200" h="644525">
                <a:moveTo>
                  <a:pt x="584200" y="0"/>
                </a:moveTo>
                <a:lnTo>
                  <a:pt x="0" y="0"/>
                </a:lnTo>
                <a:lnTo>
                  <a:pt x="0" y="644525"/>
                </a:lnTo>
                <a:lnTo>
                  <a:pt x="584200" y="644525"/>
                </a:lnTo>
                <a:lnTo>
                  <a:pt x="584200" y="0"/>
                </a:lnTo>
                <a:close/>
              </a:path>
            </a:pathLst>
          </a:custGeom>
          <a:solidFill>
            <a:srgbClr val="33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69717" y="1900250"/>
            <a:ext cx="4185284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12750" y="134937"/>
            <a:ext cx="8731250" cy="274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09575" y="63"/>
            <a:ext cx="278130" cy="271780"/>
          </a:xfrm>
          <a:custGeom>
            <a:avLst/>
            <a:gdLst/>
            <a:ahLst/>
            <a:cxnLst/>
            <a:rect l="l" t="t" r="r" b="b"/>
            <a:pathLst>
              <a:path w="278130" h="271780">
                <a:moveTo>
                  <a:pt x="138112" y="134874"/>
                </a:moveTo>
                <a:lnTo>
                  <a:pt x="0" y="134874"/>
                </a:lnTo>
                <a:lnTo>
                  <a:pt x="0" y="271399"/>
                </a:lnTo>
                <a:lnTo>
                  <a:pt x="138112" y="271399"/>
                </a:lnTo>
                <a:lnTo>
                  <a:pt x="138112" y="134874"/>
                </a:lnTo>
                <a:close/>
              </a:path>
              <a:path w="278130" h="271780">
                <a:moveTo>
                  <a:pt x="277812" y="0"/>
                </a:moveTo>
                <a:lnTo>
                  <a:pt x="138112" y="0"/>
                </a:lnTo>
                <a:lnTo>
                  <a:pt x="138112" y="134874"/>
                </a:lnTo>
                <a:lnTo>
                  <a:pt x="277812" y="134874"/>
                </a:lnTo>
                <a:lnTo>
                  <a:pt x="277812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7687" y="134937"/>
            <a:ext cx="139700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139700" y="0"/>
                </a:moveTo>
                <a:lnTo>
                  <a:pt x="0" y="0"/>
                </a:lnTo>
                <a:lnTo>
                  <a:pt x="0" y="141287"/>
                </a:lnTo>
                <a:lnTo>
                  <a:pt x="139700" y="141287"/>
                </a:lnTo>
                <a:lnTo>
                  <a:pt x="139700" y="0"/>
                </a:lnTo>
                <a:close/>
              </a:path>
            </a:pathLst>
          </a:custGeom>
          <a:solidFill>
            <a:srgbClr val="33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74637" y="274637"/>
            <a:ext cx="136525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31762" y="136588"/>
            <a:ext cx="1416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141287" y="0"/>
                </a:moveTo>
                <a:lnTo>
                  <a:pt x="0" y="0"/>
                </a:lnTo>
                <a:lnTo>
                  <a:pt x="0" y="138112"/>
                </a:lnTo>
                <a:lnTo>
                  <a:pt x="141287" y="138112"/>
                </a:lnTo>
                <a:lnTo>
                  <a:pt x="141287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74637" y="271462"/>
            <a:ext cx="273050" cy="274955"/>
          </a:xfrm>
          <a:custGeom>
            <a:avLst/>
            <a:gdLst/>
            <a:ahLst/>
            <a:cxnLst/>
            <a:rect l="l" t="t" r="r" b="b"/>
            <a:pathLst>
              <a:path w="273050" h="274955">
                <a:moveTo>
                  <a:pt x="273050" y="0"/>
                </a:moveTo>
                <a:lnTo>
                  <a:pt x="134937" y="0"/>
                </a:lnTo>
                <a:lnTo>
                  <a:pt x="134937" y="138112"/>
                </a:lnTo>
                <a:lnTo>
                  <a:pt x="0" y="138112"/>
                </a:lnTo>
                <a:lnTo>
                  <a:pt x="0" y="274637"/>
                </a:lnTo>
                <a:lnTo>
                  <a:pt x="136525" y="274637"/>
                </a:lnTo>
                <a:lnTo>
                  <a:pt x="136525" y="138112"/>
                </a:lnTo>
                <a:lnTo>
                  <a:pt x="273050" y="138112"/>
                </a:lnTo>
                <a:lnTo>
                  <a:pt x="273050" y="0"/>
                </a:lnTo>
                <a:close/>
              </a:path>
            </a:pathLst>
          </a:custGeom>
          <a:solidFill>
            <a:srgbClr val="33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57200" y="566800"/>
            <a:ext cx="8229600" cy="863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9740" y="2083130"/>
            <a:ext cx="3813175" cy="4217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35052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716151" y="1690624"/>
            <a:ext cx="7428230" cy="2533650"/>
          </a:xfrm>
          <a:custGeom>
            <a:avLst/>
            <a:gdLst/>
            <a:ahLst/>
            <a:cxnLst/>
            <a:rect l="l" t="t" r="r" b="b"/>
            <a:pathLst>
              <a:path w="7428230" h="2533650">
                <a:moveTo>
                  <a:pt x="7427976" y="0"/>
                </a:moveTo>
                <a:lnTo>
                  <a:pt x="0" y="0"/>
                </a:lnTo>
                <a:lnTo>
                  <a:pt x="0" y="2533650"/>
                </a:lnTo>
                <a:lnTo>
                  <a:pt x="7427976" y="2533650"/>
                </a:lnTo>
                <a:lnTo>
                  <a:pt x="7427976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73087" y="3592448"/>
            <a:ext cx="568325" cy="631825"/>
          </a:xfrm>
          <a:custGeom>
            <a:avLst/>
            <a:gdLst/>
            <a:ahLst/>
            <a:cxnLst/>
            <a:rect l="l" t="t" r="r" b="b"/>
            <a:pathLst>
              <a:path w="568325" h="631825">
                <a:moveTo>
                  <a:pt x="0" y="631825"/>
                </a:moveTo>
                <a:lnTo>
                  <a:pt x="568325" y="631825"/>
                </a:lnTo>
                <a:lnTo>
                  <a:pt x="568325" y="0"/>
                </a:lnTo>
                <a:lnTo>
                  <a:pt x="0" y="0"/>
                </a:lnTo>
                <a:lnTo>
                  <a:pt x="0" y="631825"/>
                </a:lnTo>
                <a:close/>
              </a:path>
            </a:pathLst>
          </a:custGeom>
          <a:solidFill>
            <a:srgbClr val="33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716151" y="1066799"/>
            <a:ext cx="1151255" cy="1257935"/>
          </a:xfrm>
          <a:custGeom>
            <a:avLst/>
            <a:gdLst/>
            <a:ahLst/>
            <a:cxnLst/>
            <a:rect l="l" t="t" r="r" b="b"/>
            <a:pathLst>
              <a:path w="1151255" h="1257935">
                <a:moveTo>
                  <a:pt x="565150" y="623887"/>
                </a:moveTo>
                <a:lnTo>
                  <a:pt x="0" y="623887"/>
                </a:lnTo>
                <a:lnTo>
                  <a:pt x="0" y="1257363"/>
                </a:lnTo>
                <a:lnTo>
                  <a:pt x="565150" y="1257363"/>
                </a:lnTo>
                <a:lnTo>
                  <a:pt x="565150" y="623887"/>
                </a:lnTo>
                <a:close/>
              </a:path>
              <a:path w="1151255" h="1257935">
                <a:moveTo>
                  <a:pt x="1150937" y="0"/>
                </a:moveTo>
                <a:lnTo>
                  <a:pt x="565150" y="0"/>
                </a:lnTo>
                <a:lnTo>
                  <a:pt x="565150" y="623887"/>
                </a:lnTo>
                <a:lnTo>
                  <a:pt x="1150937" y="623887"/>
                </a:lnTo>
                <a:lnTo>
                  <a:pt x="1150937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141412" y="3592448"/>
            <a:ext cx="584200" cy="631825"/>
          </a:xfrm>
          <a:custGeom>
            <a:avLst/>
            <a:gdLst/>
            <a:ahLst/>
            <a:cxnLst/>
            <a:rect l="l" t="t" r="r" b="b"/>
            <a:pathLst>
              <a:path w="584200" h="631825">
                <a:moveTo>
                  <a:pt x="0" y="631825"/>
                </a:moveTo>
                <a:lnTo>
                  <a:pt x="584200" y="631825"/>
                </a:lnTo>
                <a:lnTo>
                  <a:pt x="584200" y="0"/>
                </a:lnTo>
                <a:lnTo>
                  <a:pt x="0" y="0"/>
                </a:lnTo>
                <a:lnTo>
                  <a:pt x="0" y="631825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281301" y="1690687"/>
            <a:ext cx="586105" cy="643255"/>
          </a:xfrm>
          <a:custGeom>
            <a:avLst/>
            <a:gdLst/>
            <a:ahLst/>
            <a:cxnLst/>
            <a:rect l="l" t="t" r="r" b="b"/>
            <a:pathLst>
              <a:path w="586105" h="643255">
                <a:moveTo>
                  <a:pt x="585787" y="0"/>
                </a:moveTo>
                <a:lnTo>
                  <a:pt x="0" y="0"/>
                </a:lnTo>
                <a:lnTo>
                  <a:pt x="0" y="642937"/>
                </a:lnTo>
                <a:lnTo>
                  <a:pt x="585787" y="642937"/>
                </a:lnTo>
                <a:lnTo>
                  <a:pt x="585787" y="0"/>
                </a:lnTo>
                <a:close/>
              </a:path>
            </a:pathLst>
          </a:custGeom>
          <a:solidFill>
            <a:srgbClr val="33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41412" y="2324163"/>
            <a:ext cx="575310" cy="624205"/>
          </a:xfrm>
          <a:custGeom>
            <a:avLst/>
            <a:gdLst/>
            <a:ahLst/>
            <a:cxnLst/>
            <a:rect l="l" t="t" r="r" b="b"/>
            <a:pathLst>
              <a:path w="575310" h="624205">
                <a:moveTo>
                  <a:pt x="0" y="623760"/>
                </a:moveTo>
                <a:lnTo>
                  <a:pt x="574738" y="623760"/>
                </a:lnTo>
                <a:lnTo>
                  <a:pt x="574738" y="0"/>
                </a:lnTo>
                <a:lnTo>
                  <a:pt x="0" y="0"/>
                </a:lnTo>
                <a:lnTo>
                  <a:pt x="0" y="62376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2324163"/>
            <a:ext cx="582930" cy="633730"/>
          </a:xfrm>
          <a:custGeom>
            <a:avLst/>
            <a:gdLst/>
            <a:ahLst/>
            <a:cxnLst/>
            <a:rect l="l" t="t" r="r" b="b"/>
            <a:pathLst>
              <a:path w="582930" h="633730">
                <a:moveTo>
                  <a:pt x="582612" y="0"/>
                </a:moveTo>
                <a:lnTo>
                  <a:pt x="0" y="0"/>
                </a:lnTo>
                <a:lnTo>
                  <a:pt x="0" y="623760"/>
                </a:lnTo>
                <a:lnTo>
                  <a:pt x="0" y="633412"/>
                </a:lnTo>
                <a:lnTo>
                  <a:pt x="582612" y="633412"/>
                </a:lnTo>
                <a:lnTo>
                  <a:pt x="582612" y="623760"/>
                </a:lnTo>
                <a:lnTo>
                  <a:pt x="582612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716151" y="2324163"/>
            <a:ext cx="574675" cy="633730"/>
          </a:xfrm>
          <a:custGeom>
            <a:avLst/>
            <a:gdLst/>
            <a:ahLst/>
            <a:cxnLst/>
            <a:rect l="l" t="t" r="r" b="b"/>
            <a:pathLst>
              <a:path w="574675" h="633730">
                <a:moveTo>
                  <a:pt x="574675" y="0"/>
                </a:moveTo>
                <a:lnTo>
                  <a:pt x="0" y="0"/>
                </a:lnTo>
                <a:lnTo>
                  <a:pt x="0" y="633412"/>
                </a:lnTo>
                <a:lnTo>
                  <a:pt x="574675" y="633412"/>
                </a:lnTo>
                <a:lnTo>
                  <a:pt x="574675" y="0"/>
                </a:lnTo>
                <a:close/>
              </a:path>
            </a:pathLst>
          </a:custGeom>
          <a:solidFill>
            <a:srgbClr val="33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73087" y="2947924"/>
            <a:ext cx="568325" cy="644525"/>
          </a:xfrm>
          <a:custGeom>
            <a:avLst/>
            <a:gdLst/>
            <a:ahLst/>
            <a:cxnLst/>
            <a:rect l="l" t="t" r="r" b="b"/>
            <a:pathLst>
              <a:path w="568325" h="644525">
                <a:moveTo>
                  <a:pt x="0" y="644525"/>
                </a:moveTo>
                <a:lnTo>
                  <a:pt x="568325" y="644525"/>
                </a:lnTo>
                <a:lnTo>
                  <a:pt x="568325" y="0"/>
                </a:lnTo>
                <a:lnTo>
                  <a:pt x="0" y="0"/>
                </a:lnTo>
                <a:lnTo>
                  <a:pt x="0" y="644525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41412" y="2947924"/>
            <a:ext cx="584200" cy="644525"/>
          </a:xfrm>
          <a:custGeom>
            <a:avLst/>
            <a:gdLst/>
            <a:ahLst/>
            <a:cxnLst/>
            <a:rect l="l" t="t" r="r" b="b"/>
            <a:pathLst>
              <a:path w="584200" h="644525">
                <a:moveTo>
                  <a:pt x="584200" y="0"/>
                </a:moveTo>
                <a:lnTo>
                  <a:pt x="0" y="0"/>
                </a:lnTo>
                <a:lnTo>
                  <a:pt x="0" y="644525"/>
                </a:lnTo>
                <a:lnTo>
                  <a:pt x="584200" y="644525"/>
                </a:lnTo>
                <a:lnTo>
                  <a:pt x="584200" y="0"/>
                </a:lnTo>
                <a:close/>
              </a:path>
            </a:pathLst>
          </a:custGeom>
          <a:solidFill>
            <a:srgbClr val="33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12750" y="134937"/>
            <a:ext cx="8731250" cy="274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09575" y="63"/>
            <a:ext cx="278130" cy="271780"/>
          </a:xfrm>
          <a:custGeom>
            <a:avLst/>
            <a:gdLst/>
            <a:ahLst/>
            <a:cxnLst/>
            <a:rect l="l" t="t" r="r" b="b"/>
            <a:pathLst>
              <a:path w="278130" h="271780">
                <a:moveTo>
                  <a:pt x="138112" y="134874"/>
                </a:moveTo>
                <a:lnTo>
                  <a:pt x="0" y="134874"/>
                </a:lnTo>
                <a:lnTo>
                  <a:pt x="0" y="271399"/>
                </a:lnTo>
                <a:lnTo>
                  <a:pt x="138112" y="271399"/>
                </a:lnTo>
                <a:lnTo>
                  <a:pt x="138112" y="134874"/>
                </a:lnTo>
                <a:close/>
              </a:path>
              <a:path w="278130" h="271780">
                <a:moveTo>
                  <a:pt x="277812" y="0"/>
                </a:moveTo>
                <a:lnTo>
                  <a:pt x="138112" y="0"/>
                </a:lnTo>
                <a:lnTo>
                  <a:pt x="138112" y="134874"/>
                </a:lnTo>
                <a:lnTo>
                  <a:pt x="277812" y="134874"/>
                </a:lnTo>
                <a:lnTo>
                  <a:pt x="277812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7687" y="134937"/>
            <a:ext cx="139700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139700" y="0"/>
                </a:moveTo>
                <a:lnTo>
                  <a:pt x="0" y="0"/>
                </a:lnTo>
                <a:lnTo>
                  <a:pt x="0" y="141287"/>
                </a:lnTo>
                <a:lnTo>
                  <a:pt x="139700" y="141287"/>
                </a:lnTo>
                <a:lnTo>
                  <a:pt x="139700" y="0"/>
                </a:lnTo>
                <a:close/>
              </a:path>
            </a:pathLst>
          </a:custGeom>
          <a:solidFill>
            <a:srgbClr val="33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74637" y="274637"/>
            <a:ext cx="136525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31762" y="136588"/>
            <a:ext cx="1416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141287" y="0"/>
                </a:moveTo>
                <a:lnTo>
                  <a:pt x="0" y="0"/>
                </a:lnTo>
                <a:lnTo>
                  <a:pt x="0" y="138112"/>
                </a:lnTo>
                <a:lnTo>
                  <a:pt x="141287" y="138112"/>
                </a:lnTo>
                <a:lnTo>
                  <a:pt x="141287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74637" y="271462"/>
            <a:ext cx="273050" cy="274955"/>
          </a:xfrm>
          <a:custGeom>
            <a:avLst/>
            <a:gdLst/>
            <a:ahLst/>
            <a:cxnLst/>
            <a:rect l="l" t="t" r="r" b="b"/>
            <a:pathLst>
              <a:path w="273050" h="274955">
                <a:moveTo>
                  <a:pt x="273050" y="0"/>
                </a:moveTo>
                <a:lnTo>
                  <a:pt x="134937" y="0"/>
                </a:lnTo>
                <a:lnTo>
                  <a:pt x="134937" y="138112"/>
                </a:lnTo>
                <a:lnTo>
                  <a:pt x="0" y="138112"/>
                </a:lnTo>
                <a:lnTo>
                  <a:pt x="0" y="274637"/>
                </a:lnTo>
                <a:lnTo>
                  <a:pt x="136525" y="274637"/>
                </a:lnTo>
                <a:lnTo>
                  <a:pt x="136525" y="138112"/>
                </a:lnTo>
                <a:lnTo>
                  <a:pt x="273050" y="138112"/>
                </a:lnTo>
                <a:lnTo>
                  <a:pt x="273050" y="0"/>
                </a:lnTo>
                <a:close/>
              </a:path>
            </a:pathLst>
          </a:custGeom>
          <a:solidFill>
            <a:srgbClr val="33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506933"/>
            <a:ext cx="807211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8932" y="1567160"/>
            <a:ext cx="8346135" cy="3943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2.jpg"/><Relationship Id="rId4" Type="http://schemas.openxmlformats.org/officeDocument/2006/relationships/image" Target="../media/image4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3" Type="http://schemas.openxmlformats.org/officeDocument/2006/relationships/image" Target="../media/image50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jp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4" Type="http://schemas.openxmlformats.org/officeDocument/2006/relationships/image" Target="../media/image46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3.png"/><Relationship Id="rId7" Type="http://schemas.openxmlformats.org/officeDocument/2006/relationships/image" Target="../media/image6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3" Type="http://schemas.openxmlformats.org/officeDocument/2006/relationships/image" Target="../media/image36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Fundamental</a:t>
            </a:r>
            <a:r>
              <a:rPr spc="-105" dirty="0"/>
              <a:t> </a:t>
            </a:r>
            <a:r>
              <a:rPr dirty="0"/>
              <a:t>of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40048" y="2571114"/>
            <a:ext cx="3444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FF00"/>
                </a:solidFill>
                <a:latin typeface="Arial"/>
                <a:cs typeface="Arial"/>
              </a:rPr>
              <a:t>Management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67625" y="5661025"/>
            <a:ext cx="1228725" cy="723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51761" y="4318761"/>
            <a:ext cx="58127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FACULTY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BUSINESS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162255"/>
            <a:ext cx="59397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FFFFFF"/>
                </a:solidFill>
                <a:latin typeface="Comic Sans MS"/>
                <a:cs typeface="Comic Sans MS"/>
              </a:rPr>
              <a:t>Management</a:t>
            </a:r>
            <a:r>
              <a:rPr sz="4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4800" spc="-5" dirty="0">
                <a:solidFill>
                  <a:srgbClr val="FFFFFF"/>
                </a:solidFill>
                <a:latin typeface="Comic Sans MS"/>
                <a:cs typeface="Comic Sans MS"/>
              </a:rPr>
              <a:t>process</a:t>
            </a:r>
            <a:endParaRPr sz="4800">
              <a:latin typeface="Comic Sans MS"/>
              <a:cs typeface="Comic Sans MS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98450" y="1060450"/>
          <a:ext cx="8553450" cy="542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9735"/>
                <a:gridCol w="4305299"/>
              </a:tblGrid>
              <a:tr h="2590800">
                <a:tc>
                  <a:txBody>
                    <a:bodyPr/>
                    <a:lstStyle/>
                    <a:p>
                      <a:pPr marL="920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36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PLANNING</a:t>
                      </a:r>
                      <a:endParaRPr sz="3600">
                        <a:latin typeface="Arial"/>
                        <a:cs typeface="Arial"/>
                      </a:endParaRPr>
                    </a:p>
                    <a:p>
                      <a:pPr marL="90805" marR="2546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 Defining goals,  establishing </a:t>
                      </a:r>
                      <a:r>
                        <a:rPr sz="2800" b="1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strategy,  </a:t>
                      </a:r>
                      <a:r>
                        <a:rPr sz="2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and developing plans  to coordinate</a:t>
                      </a:r>
                      <a:r>
                        <a:rPr sz="2800" b="1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activities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3D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3600" b="1" spc="-5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ORGANIZING</a:t>
                      </a:r>
                      <a:endParaRPr sz="3600">
                        <a:latin typeface="Arial"/>
                        <a:cs typeface="Arial"/>
                      </a:endParaRPr>
                    </a:p>
                    <a:p>
                      <a:pPr marL="91440" marR="3098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 Determine what </a:t>
                      </a:r>
                      <a:r>
                        <a:rPr sz="2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task,  </a:t>
                      </a:r>
                      <a:r>
                        <a:rPr sz="2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who &amp; </a:t>
                      </a:r>
                      <a:r>
                        <a:rPr sz="2800" b="1" spc="-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how, </a:t>
                      </a:r>
                      <a:r>
                        <a:rPr sz="2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who report  to </a:t>
                      </a:r>
                      <a:r>
                        <a:rPr sz="2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whom </a:t>
                      </a:r>
                      <a:r>
                        <a:rPr sz="2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&amp; where  decision to be</a:t>
                      </a:r>
                      <a:r>
                        <a:rPr sz="2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made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4FF"/>
                    </a:solidFill>
                  </a:tcPr>
                </a:tc>
              </a:tr>
              <a:tr h="2819400">
                <a:tc>
                  <a:txBody>
                    <a:bodyPr/>
                    <a:lstStyle/>
                    <a:p>
                      <a:pPr marL="10852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6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LEADING</a:t>
                      </a:r>
                      <a:endParaRPr sz="3600">
                        <a:latin typeface="Arial"/>
                        <a:cs typeface="Arial"/>
                      </a:endParaRPr>
                    </a:p>
                    <a:p>
                      <a:pPr marL="90805" marR="55562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 Motivating, </a:t>
                      </a:r>
                      <a:r>
                        <a:rPr sz="2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select  </a:t>
                      </a:r>
                      <a:r>
                        <a:rPr sz="2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effective  communication  channels &amp;</a:t>
                      </a:r>
                      <a:r>
                        <a:rPr sz="2800" b="1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resolving  conflict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4FF"/>
                    </a:solidFill>
                  </a:tcPr>
                </a:tc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600" b="1" dirty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CONTROLLING</a:t>
                      </a:r>
                      <a:endParaRPr sz="3600">
                        <a:latin typeface="Arial"/>
                        <a:cs typeface="Arial"/>
                      </a:endParaRPr>
                    </a:p>
                    <a:p>
                      <a:pPr marL="91440" marR="5289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 Monitoring</a:t>
                      </a:r>
                      <a:r>
                        <a:rPr sz="28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activities  </a:t>
                      </a:r>
                      <a:r>
                        <a:rPr sz="2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and correcting any  significant deviation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Management Function</a:t>
            </a:r>
            <a:r>
              <a:rPr spc="20" dirty="0"/>
              <a:t> </a:t>
            </a:r>
            <a:r>
              <a:rPr spc="-5" dirty="0"/>
              <a:t>and</a:t>
            </a:r>
          </a:p>
          <a:p>
            <a:pPr marL="912494" algn="ctr">
              <a:lnSpc>
                <a:spcPct val="100000"/>
              </a:lnSpc>
            </a:pPr>
            <a:r>
              <a:rPr spc="-5" dirty="0"/>
              <a:t>Activities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18540" y="1836793"/>
            <a:ext cx="7595234" cy="386016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  <a:tabLst>
                <a:tab pos="466725" algn="l"/>
              </a:tabLst>
            </a:pPr>
            <a:r>
              <a:rPr sz="2400" spc="3454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400" spc="3454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solidFill>
                  <a:srgbClr val="66FFFF"/>
                </a:solidFill>
                <a:latin typeface="Arial"/>
                <a:cs typeface="Arial"/>
              </a:rPr>
              <a:t>Planning</a:t>
            </a:r>
            <a:endParaRPr sz="3200">
              <a:latin typeface="Arial"/>
              <a:cs typeface="Arial"/>
            </a:endParaRPr>
          </a:p>
          <a:p>
            <a:pPr marL="756285" marR="916305" indent="-287020">
              <a:lnSpc>
                <a:spcPct val="100000"/>
              </a:lnSpc>
              <a:spcBef>
                <a:spcPts val="690"/>
              </a:spcBef>
              <a:buClr>
                <a:srgbClr val="FFFF00"/>
              </a:buClr>
              <a:buSzPct val="80357"/>
              <a:buChar char="-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66FFFF"/>
                </a:solidFill>
                <a:latin typeface="Arial"/>
                <a:cs typeface="Arial"/>
              </a:rPr>
              <a:t>Setting goals and </a:t>
            </a:r>
            <a:r>
              <a:rPr sz="2800" dirty="0">
                <a:solidFill>
                  <a:srgbClr val="66FFFF"/>
                </a:solidFill>
                <a:latin typeface="Arial"/>
                <a:cs typeface="Arial"/>
              </a:rPr>
              <a:t>defining </a:t>
            </a:r>
            <a:r>
              <a:rPr sz="2800" spc="-5" dirty="0">
                <a:solidFill>
                  <a:srgbClr val="66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66FFFF"/>
                </a:solidFill>
                <a:latin typeface="Arial"/>
                <a:cs typeface="Arial"/>
              </a:rPr>
              <a:t>actions  </a:t>
            </a:r>
            <a:r>
              <a:rPr sz="2800" spc="-5" dirty="0">
                <a:solidFill>
                  <a:srgbClr val="66FFFF"/>
                </a:solidFill>
                <a:latin typeface="Arial"/>
                <a:cs typeface="Arial"/>
              </a:rPr>
              <a:t>necessary to achieve those</a:t>
            </a:r>
            <a:r>
              <a:rPr sz="2800" spc="5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66FFFF"/>
                </a:solidFill>
                <a:latin typeface="Arial"/>
                <a:cs typeface="Arial"/>
              </a:rPr>
              <a:t>goals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756285" marR="262890" indent="-287020">
              <a:lnSpc>
                <a:spcPct val="100000"/>
              </a:lnSpc>
              <a:spcBef>
                <a:spcPts val="675"/>
              </a:spcBef>
              <a:buClr>
                <a:srgbClr val="FFFF00"/>
              </a:buClr>
              <a:buSzPct val="80357"/>
              <a:buChar char="-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Where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organization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wants to be in the  future and how to get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there.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70"/>
              </a:spcBef>
              <a:buClr>
                <a:srgbClr val="FFFF00"/>
              </a:buClr>
              <a:buSzPct val="80357"/>
              <a:buChar char="-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Defining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goals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for future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organizational  performance and deciding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on the tasks and  use of resources needed to attain</a:t>
            </a:r>
            <a:r>
              <a:rPr sz="28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them.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568198"/>
            <a:ext cx="1604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Cont…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18540" y="1549392"/>
            <a:ext cx="7733030" cy="386016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3200" spc="4620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3200" spc="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66FFFF"/>
                </a:solidFill>
                <a:latin typeface="Arial"/>
                <a:cs typeface="Arial"/>
              </a:rPr>
              <a:t>Organizing</a:t>
            </a:r>
            <a:endParaRPr sz="32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90"/>
              </a:spcBef>
              <a:buClr>
                <a:srgbClr val="FFFF00"/>
              </a:buClr>
              <a:buChar char="-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process of </a:t>
            </a:r>
            <a:r>
              <a:rPr sz="2800" spc="-5" dirty="0">
                <a:solidFill>
                  <a:srgbClr val="66FFFF"/>
                </a:solidFill>
                <a:latin typeface="Arial"/>
                <a:cs typeface="Arial"/>
              </a:rPr>
              <a:t>determining the </a:t>
            </a:r>
            <a:r>
              <a:rPr sz="2800" dirty="0">
                <a:solidFill>
                  <a:srgbClr val="66FFFF"/>
                </a:solidFill>
                <a:latin typeface="Arial"/>
                <a:cs typeface="Arial"/>
              </a:rPr>
              <a:t>tasks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be  done ,who will do them and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those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tasks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will be managed and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coordinated.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-"/>
            </a:pPr>
            <a:endParaRPr sz="4050">
              <a:latin typeface="Arial"/>
              <a:cs typeface="Arial"/>
            </a:endParaRPr>
          </a:p>
          <a:p>
            <a:pPr marL="756285" marR="400050" indent="-287020">
              <a:lnSpc>
                <a:spcPct val="100000"/>
              </a:lnSpc>
              <a:buChar char="-"/>
              <a:tabLst>
                <a:tab pos="6864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Also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involved the assignment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task ,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grouping of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tasks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into department and the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allocation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resources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department.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60655">
              <a:lnSpc>
                <a:spcPct val="100000"/>
              </a:lnSpc>
              <a:spcBef>
                <a:spcPts val="434"/>
              </a:spcBef>
            </a:pPr>
            <a:r>
              <a:rPr sz="2100" spc="3025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100" spc="2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6FFFF"/>
                </a:solidFill>
              </a:rPr>
              <a:t>Leading</a:t>
            </a:r>
            <a:endParaRPr sz="2800">
              <a:latin typeface="Times New Roman"/>
              <a:cs typeface="Times New Roman"/>
            </a:endParaRPr>
          </a:p>
          <a:p>
            <a:pPr marL="904240" marR="851535" indent="-287020">
              <a:lnSpc>
                <a:spcPct val="90000"/>
              </a:lnSpc>
              <a:spcBef>
                <a:spcPts val="630"/>
              </a:spcBef>
              <a:buClr>
                <a:srgbClr val="FFFF00"/>
              </a:buClr>
              <a:buSzPct val="78846"/>
              <a:buChar char="-"/>
              <a:tabLst>
                <a:tab pos="904875" algn="l"/>
                <a:tab pos="905510" algn="l"/>
              </a:tabLst>
            </a:pPr>
            <a:r>
              <a:rPr sz="2600" dirty="0">
                <a:solidFill>
                  <a:srgbClr val="66FFFF"/>
                </a:solidFill>
              </a:rPr>
              <a:t>Motivating and directing </a:t>
            </a:r>
            <a:r>
              <a:rPr sz="2600" dirty="0"/>
              <a:t>the member of the  organization so that they contribute </a:t>
            </a:r>
            <a:r>
              <a:rPr sz="2600" spc="-5" dirty="0"/>
              <a:t>to </a:t>
            </a:r>
            <a:r>
              <a:rPr sz="2600" dirty="0"/>
              <a:t>the  achievement of the goals of the</a:t>
            </a:r>
            <a:r>
              <a:rPr sz="2600" spc="-40" dirty="0"/>
              <a:t> </a:t>
            </a:r>
            <a:r>
              <a:rPr sz="2600" dirty="0"/>
              <a:t>organization.</a:t>
            </a:r>
            <a:endParaRPr sz="2600"/>
          </a:p>
          <a:p>
            <a:pPr marL="147955">
              <a:lnSpc>
                <a:spcPct val="100000"/>
              </a:lnSpc>
              <a:spcBef>
                <a:spcPts val="30"/>
              </a:spcBef>
              <a:buClr>
                <a:srgbClr val="FFFF00"/>
              </a:buClr>
              <a:buFont typeface="Arial"/>
              <a:buChar char="-"/>
            </a:pPr>
            <a:endParaRPr sz="3500"/>
          </a:p>
          <a:p>
            <a:pPr marL="904240" marR="5080" indent="-287020">
              <a:lnSpc>
                <a:spcPct val="90000"/>
              </a:lnSpc>
              <a:spcBef>
                <a:spcPts val="5"/>
              </a:spcBef>
              <a:buClr>
                <a:srgbClr val="FFFF00"/>
              </a:buClr>
              <a:buSzPct val="78846"/>
              <a:buChar char="-"/>
              <a:tabLst>
                <a:tab pos="904875" algn="l"/>
                <a:tab pos="905510" algn="l"/>
              </a:tabLst>
            </a:pPr>
            <a:r>
              <a:rPr sz="2600" dirty="0"/>
              <a:t>Use of influence to motivate employee to achieve  organizational goals,-creating share culture and  value , communication goals to employee  throughout the organization and infusing</a:t>
            </a:r>
            <a:r>
              <a:rPr sz="2600" spc="-25" dirty="0"/>
              <a:t> </a:t>
            </a:r>
            <a:r>
              <a:rPr sz="2600" dirty="0"/>
              <a:t>employee  with the desire to perform at a high</a:t>
            </a:r>
            <a:r>
              <a:rPr sz="2600" spc="-40" dirty="0"/>
              <a:t> </a:t>
            </a:r>
            <a:r>
              <a:rPr sz="2600" dirty="0"/>
              <a:t>level.</a:t>
            </a:r>
            <a:endParaRPr sz="2600"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35940" y="568198"/>
            <a:ext cx="1604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Cont…</a:t>
            </a:r>
          </a:p>
        </p:txBody>
      </p:sp>
      <p:sp>
        <p:nvSpPr>
          <p:cNvPr id="12" name="object 12"/>
          <p:cNvSpPr/>
          <p:nvPr/>
        </p:nvSpPr>
        <p:spPr>
          <a:xfrm>
            <a:off x="7820025" y="333375"/>
            <a:ext cx="1323974" cy="1295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47217" y="0"/>
            <a:ext cx="13792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</a:t>
            </a:r>
            <a:r>
              <a:rPr spc="-20" dirty="0"/>
              <a:t>n</a:t>
            </a:r>
            <a:r>
              <a:rPr dirty="0"/>
              <a:t>t..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5467" y="754126"/>
            <a:ext cx="7990205" cy="57410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11480" marR="211454" indent="-320040">
              <a:lnSpc>
                <a:spcPts val="2480"/>
              </a:lnSpc>
              <a:spcBef>
                <a:spcPts val="420"/>
              </a:spcBef>
              <a:tabLst>
                <a:tab pos="6262370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- Leadership - is the ability to</a:t>
            </a:r>
            <a:r>
              <a:rPr sz="23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influence</a:t>
            </a:r>
            <a:r>
              <a:rPr sz="23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people	towards</a:t>
            </a:r>
            <a:r>
              <a:rPr sz="23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the  attainment of organization</a:t>
            </a:r>
            <a:r>
              <a:rPr sz="23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goals.</a:t>
            </a:r>
            <a:endParaRPr sz="2300">
              <a:latin typeface="Arial"/>
              <a:cs typeface="Arial"/>
            </a:endParaRPr>
          </a:p>
          <a:p>
            <a:pPr marL="411480" indent="-399415">
              <a:lnSpc>
                <a:spcPct val="100000"/>
              </a:lnSpc>
              <a:spcBef>
                <a:spcPts val="245"/>
              </a:spcBef>
              <a:buClr>
                <a:srgbClr val="FFFF00"/>
              </a:buClr>
              <a:buChar char="-"/>
              <a:tabLst>
                <a:tab pos="411480" algn="l"/>
                <a:tab pos="412115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3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types:</a:t>
            </a:r>
            <a:endParaRPr sz="2300">
              <a:latin typeface="Arial"/>
              <a:cs typeface="Arial"/>
            </a:endParaRPr>
          </a:p>
          <a:p>
            <a:pPr marL="925194" lvl="1" indent="-285750">
              <a:lnSpc>
                <a:spcPct val="100000"/>
              </a:lnSpc>
              <a:spcBef>
                <a:spcPts val="275"/>
              </a:spcBef>
              <a:buFont typeface="Arial"/>
              <a:buChar char="-"/>
              <a:tabLst>
                <a:tab pos="925194" algn="l"/>
                <a:tab pos="925830" algn="l"/>
              </a:tabLst>
            </a:pPr>
            <a:r>
              <a:rPr sz="2300" i="1" dirty="0">
                <a:solidFill>
                  <a:srgbClr val="FFFF00"/>
                </a:solidFill>
                <a:latin typeface="Arial"/>
                <a:cs typeface="Arial"/>
              </a:rPr>
              <a:t>Autocratic</a:t>
            </a:r>
            <a:r>
              <a:rPr sz="2300" i="1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300" i="1" dirty="0">
                <a:solidFill>
                  <a:srgbClr val="FFFF00"/>
                </a:solidFill>
                <a:latin typeface="Arial"/>
                <a:cs typeface="Arial"/>
              </a:rPr>
              <a:t>Leadership</a:t>
            </a:r>
            <a:endParaRPr sz="2300">
              <a:latin typeface="Arial"/>
              <a:cs typeface="Arial"/>
            </a:endParaRPr>
          </a:p>
          <a:p>
            <a:pPr marL="1268730" lvl="2" indent="-229870">
              <a:lnSpc>
                <a:spcPct val="100000"/>
              </a:lnSpc>
              <a:spcBef>
                <a:spcPts val="275"/>
              </a:spcBef>
              <a:buClr>
                <a:srgbClr val="FFFF00"/>
              </a:buClr>
              <a:buChar char="•"/>
              <a:tabLst>
                <a:tab pos="1269365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leader retains full authority for decision</a:t>
            </a:r>
            <a:r>
              <a:rPr sz="23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making</a:t>
            </a:r>
            <a:endParaRPr sz="2300">
              <a:latin typeface="Arial"/>
              <a:cs typeface="Arial"/>
            </a:endParaRPr>
          </a:p>
          <a:p>
            <a:pPr marL="925194" lvl="1" indent="-285750">
              <a:lnSpc>
                <a:spcPct val="100000"/>
              </a:lnSpc>
              <a:spcBef>
                <a:spcPts val="280"/>
              </a:spcBef>
              <a:buFont typeface="Arial"/>
              <a:buChar char="-"/>
              <a:tabLst>
                <a:tab pos="925194" algn="l"/>
                <a:tab pos="925830" algn="l"/>
              </a:tabLst>
            </a:pPr>
            <a:r>
              <a:rPr sz="2300" i="1" dirty="0">
                <a:solidFill>
                  <a:srgbClr val="FFFF00"/>
                </a:solidFill>
                <a:latin typeface="Arial"/>
                <a:cs typeface="Arial"/>
              </a:rPr>
              <a:t>Democratic /Participative</a:t>
            </a:r>
            <a:r>
              <a:rPr sz="2300" i="1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300" i="1" dirty="0">
                <a:solidFill>
                  <a:srgbClr val="FFFF00"/>
                </a:solidFill>
                <a:latin typeface="Arial"/>
                <a:cs typeface="Arial"/>
              </a:rPr>
              <a:t>Leadership</a:t>
            </a:r>
            <a:endParaRPr sz="2300">
              <a:latin typeface="Arial"/>
              <a:cs typeface="Arial"/>
            </a:endParaRPr>
          </a:p>
          <a:p>
            <a:pPr marL="1268730" lvl="2" indent="-229870">
              <a:lnSpc>
                <a:spcPts val="2620"/>
              </a:lnSpc>
              <a:spcBef>
                <a:spcPts val="275"/>
              </a:spcBef>
              <a:buClr>
                <a:srgbClr val="FFFF00"/>
              </a:buClr>
              <a:buChar char="•"/>
              <a:tabLst>
                <a:tab pos="1269365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the leader accept some employees input but</a:t>
            </a:r>
            <a:r>
              <a:rPr sz="230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usually</a:t>
            </a:r>
            <a:endParaRPr sz="2300">
              <a:latin typeface="Arial"/>
              <a:cs typeface="Arial"/>
            </a:endParaRPr>
          </a:p>
          <a:p>
            <a:pPr marL="1268730">
              <a:lnSpc>
                <a:spcPts val="2620"/>
              </a:lnSpc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use their authority to make</a:t>
            </a:r>
            <a:r>
              <a:rPr sz="23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decision</a:t>
            </a:r>
            <a:endParaRPr sz="2300">
              <a:latin typeface="Arial"/>
              <a:cs typeface="Arial"/>
            </a:endParaRPr>
          </a:p>
          <a:p>
            <a:pPr marL="1268730" marR="332105" lvl="2" indent="-229235">
              <a:lnSpc>
                <a:spcPts val="2480"/>
              </a:lnSpc>
              <a:spcBef>
                <a:spcPts val="595"/>
              </a:spcBef>
              <a:buClr>
                <a:srgbClr val="FFFF00"/>
              </a:buClr>
              <a:buChar char="•"/>
              <a:tabLst>
                <a:tab pos="1269365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The leader delegates authority to others, 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encourages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participation and relies on expert</a:t>
            </a:r>
            <a:r>
              <a:rPr sz="23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and  referent power to influence</a:t>
            </a:r>
            <a:r>
              <a:rPr sz="23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subordinates</a:t>
            </a:r>
            <a:endParaRPr sz="2300">
              <a:latin typeface="Arial"/>
              <a:cs typeface="Arial"/>
            </a:endParaRPr>
          </a:p>
          <a:p>
            <a:pPr marL="925194" lvl="1" indent="-285750">
              <a:lnSpc>
                <a:spcPct val="100000"/>
              </a:lnSpc>
              <a:spcBef>
                <a:spcPts val="250"/>
              </a:spcBef>
              <a:buFont typeface="Arial"/>
              <a:buChar char="-"/>
              <a:tabLst>
                <a:tab pos="925194" algn="l"/>
                <a:tab pos="925830" algn="l"/>
              </a:tabLst>
            </a:pPr>
            <a:r>
              <a:rPr sz="2300" i="1" dirty="0">
                <a:solidFill>
                  <a:srgbClr val="FFFF00"/>
                </a:solidFill>
                <a:latin typeface="Arial"/>
                <a:cs typeface="Arial"/>
              </a:rPr>
              <a:t>Free –rein Leadership (Laissez</a:t>
            </a:r>
            <a:r>
              <a:rPr sz="2300" i="1" spc="-1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300" i="1" dirty="0">
                <a:solidFill>
                  <a:srgbClr val="FFFF00"/>
                </a:solidFill>
                <a:latin typeface="Arial"/>
                <a:cs typeface="Arial"/>
              </a:rPr>
              <a:t>–Faire)</a:t>
            </a:r>
            <a:endParaRPr sz="2300">
              <a:latin typeface="Arial"/>
              <a:cs typeface="Arial"/>
            </a:endParaRPr>
          </a:p>
          <a:p>
            <a:pPr marL="1268730" lvl="2" indent="-229870">
              <a:lnSpc>
                <a:spcPct val="100000"/>
              </a:lnSpc>
              <a:spcBef>
                <a:spcPts val="275"/>
              </a:spcBef>
              <a:buClr>
                <a:srgbClr val="FFFF00"/>
              </a:buClr>
              <a:buChar char="•"/>
              <a:tabLst>
                <a:tab pos="1269365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The leader delegates much authority to</a:t>
            </a:r>
            <a:r>
              <a:rPr sz="23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employees</a:t>
            </a:r>
            <a:endParaRPr sz="2300">
              <a:latin typeface="Arial"/>
              <a:cs typeface="Arial"/>
            </a:endParaRPr>
          </a:p>
          <a:p>
            <a:pPr marL="411480" marR="97790" indent="-399415">
              <a:lnSpc>
                <a:spcPct val="90000"/>
              </a:lnSpc>
              <a:spcBef>
                <a:spcPts val="550"/>
              </a:spcBef>
              <a:buClr>
                <a:srgbClr val="FFFF00"/>
              </a:buClr>
              <a:buChar char="-"/>
              <a:tabLst>
                <a:tab pos="411480" algn="l"/>
                <a:tab pos="412115" algn="l"/>
              </a:tabLst>
            </a:pP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Motivation – is the process of creating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organizational 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condition that will result in employees 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striving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working  toward the company</a:t>
            </a:r>
            <a:r>
              <a:rPr sz="23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goals.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35940" y="1901761"/>
            <a:ext cx="7752080" cy="240919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2400" spc="3460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400" spc="-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66FFFF"/>
                </a:solidFill>
                <a:latin typeface="Arial"/>
                <a:cs typeface="Arial"/>
              </a:rPr>
              <a:t>Controlling</a:t>
            </a:r>
            <a:endParaRPr sz="32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2800" spc="-5" dirty="0">
                <a:solidFill>
                  <a:srgbClr val="66FFFF"/>
                </a:solidFill>
                <a:latin typeface="Arial"/>
                <a:cs typeface="Arial"/>
              </a:rPr>
              <a:t>Monitoring the </a:t>
            </a:r>
            <a:r>
              <a:rPr sz="2800" dirty="0">
                <a:solidFill>
                  <a:srgbClr val="66FFFF"/>
                </a:solidFill>
                <a:latin typeface="Arial"/>
                <a:cs typeface="Arial"/>
              </a:rPr>
              <a:t>performance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the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organization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identifying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deviations between  planned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 actual results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taking  corrective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action when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necessary.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35940" y="603885"/>
            <a:ext cx="13798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Cont..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498217" y="812037"/>
            <a:ext cx="41484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Managerial</a:t>
            </a:r>
            <a:r>
              <a:rPr spc="-20" dirty="0"/>
              <a:t> </a:t>
            </a:r>
            <a:r>
              <a:rPr spc="-5" dirty="0"/>
              <a:t>Levels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2002358"/>
            <a:ext cx="7607934" cy="27578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021715" indent="-342900">
              <a:lnSpc>
                <a:spcPct val="100000"/>
              </a:lnSpc>
              <a:spcBef>
                <a:spcPts val="105"/>
              </a:spcBef>
            </a:pPr>
            <a:r>
              <a:rPr sz="2400" spc="3460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400" spc="-1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Top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(high) Management Top </a:t>
            </a:r>
            <a:r>
              <a:rPr sz="3200" spc="-745" dirty="0">
                <a:solidFill>
                  <a:srgbClr val="FFFFFF"/>
                </a:solidFill>
                <a:latin typeface="Arial"/>
                <a:cs typeface="Arial"/>
              </a:rPr>
              <a:t>Level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Managers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400" spc="3454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400" spc="-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Middle Management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Middle </a:t>
            </a:r>
            <a:r>
              <a:rPr sz="3200" spc="-465" dirty="0">
                <a:solidFill>
                  <a:srgbClr val="FFFFFF"/>
                </a:solidFill>
                <a:latin typeface="Arial"/>
                <a:cs typeface="Arial"/>
              </a:rPr>
              <a:t>Managers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400" spc="3460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400" spc="-1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First-Line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Management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– Supervisory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400" spc="3454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400" spc="-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Operational Employees.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734314"/>
            <a:ext cx="48888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latin typeface="Comic Sans MS"/>
                <a:cs typeface="Comic Sans MS"/>
              </a:rPr>
              <a:t>Managerial</a:t>
            </a:r>
            <a:r>
              <a:rPr sz="4800" spc="-80" dirty="0">
                <a:latin typeface="Comic Sans MS"/>
                <a:cs typeface="Comic Sans MS"/>
              </a:rPr>
              <a:t> </a:t>
            </a:r>
            <a:r>
              <a:rPr sz="4800" dirty="0">
                <a:latin typeface="Comic Sans MS"/>
                <a:cs typeface="Comic Sans MS"/>
              </a:rPr>
              <a:t>levels</a:t>
            </a:r>
            <a:endParaRPr sz="48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9740" y="1295752"/>
            <a:ext cx="8074025" cy="441579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527685" algn="l"/>
              </a:tabLst>
            </a:pPr>
            <a:r>
              <a:rPr sz="3200" spc="-5" dirty="0">
                <a:solidFill>
                  <a:srgbClr val="66FFFF"/>
                </a:solidFill>
                <a:latin typeface="Arial"/>
                <a:cs typeface="Arial"/>
              </a:rPr>
              <a:t>1.	First-line managers/ lower </a:t>
            </a:r>
            <a:r>
              <a:rPr sz="3200" dirty="0">
                <a:solidFill>
                  <a:srgbClr val="66FFFF"/>
                </a:solidFill>
                <a:latin typeface="Arial"/>
                <a:cs typeface="Arial"/>
              </a:rPr>
              <a:t>level</a:t>
            </a:r>
            <a:r>
              <a:rPr sz="3200" spc="-6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66FFFF"/>
                </a:solidFill>
                <a:latin typeface="Arial"/>
                <a:cs typeface="Arial"/>
              </a:rPr>
              <a:t>manager</a:t>
            </a:r>
            <a:endParaRPr sz="3200">
              <a:latin typeface="Arial"/>
              <a:cs typeface="Arial"/>
            </a:endParaRPr>
          </a:p>
          <a:p>
            <a:pPr marL="527685" marR="7620" indent="-515620">
              <a:lnSpc>
                <a:spcPct val="100000"/>
              </a:lnSpc>
              <a:spcBef>
                <a:spcPts val="770"/>
              </a:spcBef>
              <a:tabLst>
                <a:tab pos="527685" algn="l"/>
              </a:tabLst>
            </a:pPr>
            <a:r>
              <a:rPr sz="2400" dirty="0">
                <a:solidFill>
                  <a:srgbClr val="0066FF"/>
                </a:solidFill>
                <a:latin typeface="Arial"/>
                <a:cs typeface="Arial"/>
              </a:rPr>
              <a:t>-	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Direct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operating employees only,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do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supervise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r>
              <a:rPr sz="3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managers.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527685" algn="l"/>
              </a:tabLst>
            </a:pPr>
            <a:r>
              <a:rPr sz="3200" spc="-5" dirty="0">
                <a:solidFill>
                  <a:srgbClr val="66FFFF"/>
                </a:solidFill>
                <a:latin typeface="Arial"/>
                <a:cs typeface="Arial"/>
              </a:rPr>
              <a:t>2.	Middle</a:t>
            </a:r>
            <a:r>
              <a:rPr sz="3200" spc="-35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66FFFF"/>
                </a:solidFill>
                <a:latin typeface="Arial"/>
                <a:cs typeface="Arial"/>
              </a:rPr>
              <a:t>manager</a:t>
            </a:r>
            <a:endParaRPr sz="32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spcBef>
                <a:spcPts val="770"/>
              </a:spcBef>
              <a:buClr>
                <a:srgbClr val="0066FF"/>
              </a:buClr>
              <a:buSzPct val="75000"/>
              <a:buChar char="-"/>
              <a:tabLst>
                <a:tab pos="527685" algn="l"/>
                <a:tab pos="528320" algn="l"/>
                <a:tab pos="1792605" algn="l"/>
                <a:tab pos="2557780" algn="l"/>
                <a:tab pos="4318000" algn="l"/>
                <a:tab pos="5198110" algn="l"/>
                <a:tab pos="727265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Direct	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he	acti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es	t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at	i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	t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organization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policies</a:t>
            </a:r>
            <a:endParaRPr sz="3200">
              <a:latin typeface="Arial"/>
              <a:cs typeface="Arial"/>
            </a:endParaRPr>
          </a:p>
          <a:p>
            <a:pPr marL="527685" marR="5715" indent="-515620">
              <a:lnSpc>
                <a:spcPct val="100000"/>
              </a:lnSpc>
              <a:spcBef>
                <a:spcPts val="770"/>
              </a:spcBef>
              <a:buClr>
                <a:srgbClr val="0066FF"/>
              </a:buClr>
              <a:buSzPct val="75000"/>
              <a:buChar char="-"/>
              <a:tabLst>
                <a:tab pos="527685" algn="l"/>
                <a:tab pos="528320" algn="l"/>
                <a:tab pos="2200910" algn="l"/>
                <a:tab pos="2972435" algn="l"/>
                <a:tab pos="4848860" algn="l"/>
                <a:tab pos="5394325" algn="l"/>
                <a:tab pos="639127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Ba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ce	the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demand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	th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ir	sup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  with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capacity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of their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subordinates.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1039"/>
            <a:ext cx="8073390" cy="324485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70"/>
              </a:spcBef>
            </a:pPr>
            <a:r>
              <a:rPr sz="3200" spc="-5" dirty="0">
                <a:solidFill>
                  <a:srgbClr val="66FFFF"/>
                </a:solidFill>
                <a:latin typeface="Arial"/>
                <a:cs typeface="Arial"/>
              </a:rPr>
              <a:t>3. </a:t>
            </a:r>
            <a:r>
              <a:rPr sz="3200" dirty="0">
                <a:solidFill>
                  <a:srgbClr val="66FFFF"/>
                </a:solidFill>
                <a:latin typeface="Arial"/>
                <a:cs typeface="Arial"/>
              </a:rPr>
              <a:t>Top</a:t>
            </a:r>
            <a:r>
              <a:rPr sz="3200" spc="-42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66FFFF"/>
                </a:solidFill>
                <a:latin typeface="Arial"/>
                <a:cs typeface="Arial"/>
              </a:rPr>
              <a:t>managers</a:t>
            </a:r>
            <a:endParaRPr sz="3200">
              <a:latin typeface="Arial"/>
              <a:cs typeface="Arial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765"/>
              </a:spcBef>
              <a:buClr>
                <a:srgbClr val="0066FF"/>
              </a:buClr>
              <a:buSzPct val="75000"/>
              <a:buChar char="-"/>
              <a:tabLst>
                <a:tab pos="528320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Responsible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for the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overall management  of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organization.</a:t>
            </a:r>
            <a:endParaRPr sz="3200">
              <a:latin typeface="Arial"/>
              <a:cs typeface="Arial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770"/>
              </a:spcBef>
              <a:buClr>
                <a:srgbClr val="0066FF"/>
              </a:buClr>
              <a:buSzPct val="75000"/>
              <a:buChar char="-"/>
              <a:tabLst>
                <a:tab pos="528320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Establish operating policies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guides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the  organization‘s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interactions with its  environment.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33600" y="3962400"/>
            <a:ext cx="5105400" cy="243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444876" y="780033"/>
            <a:ext cx="42545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Managerial</a:t>
            </a:r>
            <a:r>
              <a:rPr sz="4400" spc="-70" dirty="0"/>
              <a:t> </a:t>
            </a:r>
            <a:r>
              <a:rPr sz="4400" dirty="0"/>
              <a:t>Skills</a:t>
            </a:r>
            <a:endParaRPr sz="4400"/>
          </a:p>
        </p:txBody>
      </p:sp>
      <p:sp>
        <p:nvSpPr>
          <p:cNvPr id="11" name="object 11"/>
          <p:cNvSpPr txBox="1"/>
          <p:nvPr/>
        </p:nvSpPr>
        <p:spPr>
          <a:xfrm>
            <a:off x="535940" y="1709850"/>
            <a:ext cx="8140700" cy="346837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100" spc="3025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100" spc="30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66FFFF"/>
                </a:solidFill>
                <a:latin typeface="Arial"/>
                <a:cs typeface="Arial"/>
              </a:rPr>
              <a:t>Conceptual </a:t>
            </a:r>
            <a:r>
              <a:rPr sz="2800" spc="-5" dirty="0">
                <a:solidFill>
                  <a:srgbClr val="66FFFF"/>
                </a:solidFill>
                <a:latin typeface="Arial"/>
                <a:cs typeface="Arial"/>
              </a:rPr>
              <a:t>Skills (Analytical Skills)</a:t>
            </a:r>
            <a:endParaRPr sz="2800">
              <a:latin typeface="Arial"/>
              <a:cs typeface="Arial"/>
            </a:endParaRPr>
          </a:p>
          <a:p>
            <a:pPr marL="756285" marR="59690" indent="-287020">
              <a:lnSpc>
                <a:spcPct val="100000"/>
              </a:lnSpc>
              <a:spcBef>
                <a:spcPts val="590"/>
              </a:spcBef>
              <a:buClr>
                <a:srgbClr val="FFFF00"/>
              </a:buClr>
              <a:buSzPct val="79166"/>
              <a:buChar char="-"/>
              <a:tabLst>
                <a:tab pos="756285" algn="l"/>
                <a:tab pos="75692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ability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analyze complex situations and respond  effectively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the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challenges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faced by the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organization.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-"/>
            </a:pPr>
            <a:endParaRPr sz="3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100" spc="3025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100" spc="3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66FFFF"/>
                </a:solidFill>
                <a:latin typeface="Arial"/>
                <a:cs typeface="Arial"/>
              </a:rPr>
              <a:t>Interpersonal </a:t>
            </a:r>
            <a:r>
              <a:rPr sz="2800" spc="-5" dirty="0">
                <a:solidFill>
                  <a:srgbClr val="66FFFF"/>
                </a:solidFill>
                <a:latin typeface="Arial"/>
                <a:cs typeface="Arial"/>
              </a:rPr>
              <a:t>Skill( Human Skill)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595"/>
              </a:spcBef>
              <a:buChar char="-"/>
              <a:tabLst>
                <a:tab pos="65468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Ability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work effectively with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members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of one‘s  workgroup as well as with other work groups within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organization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4641" y="2063318"/>
            <a:ext cx="3342640" cy="17170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0650" algn="ctr">
              <a:lnSpc>
                <a:spcPct val="100000"/>
              </a:lnSpc>
              <a:spcBef>
                <a:spcPts val="95"/>
              </a:spcBef>
            </a:pPr>
            <a:r>
              <a:rPr sz="3700" b="1" spc="-5" dirty="0">
                <a:latin typeface="Arial"/>
                <a:cs typeface="Arial"/>
              </a:rPr>
              <a:t>TOPIC</a:t>
            </a:r>
            <a:r>
              <a:rPr sz="3700" b="1" spc="-35" dirty="0">
                <a:latin typeface="Arial"/>
                <a:cs typeface="Arial"/>
              </a:rPr>
              <a:t> </a:t>
            </a:r>
            <a:r>
              <a:rPr sz="3700" b="1" spc="-5" dirty="0">
                <a:latin typeface="Arial"/>
                <a:cs typeface="Arial"/>
              </a:rPr>
              <a:t>1:</a:t>
            </a:r>
            <a:endParaRPr sz="37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3700" b="1" spc="-5" dirty="0">
                <a:latin typeface="Arial"/>
                <a:cs typeface="Arial"/>
              </a:rPr>
              <a:t>Introduction</a:t>
            </a:r>
            <a:r>
              <a:rPr sz="3700" b="1" spc="-20" dirty="0">
                <a:latin typeface="Arial"/>
                <a:cs typeface="Arial"/>
              </a:rPr>
              <a:t> </a:t>
            </a:r>
            <a:r>
              <a:rPr sz="3700" b="1" spc="-5" dirty="0">
                <a:latin typeface="Arial"/>
                <a:cs typeface="Arial"/>
              </a:rPr>
              <a:t>to  Management</a:t>
            </a:r>
            <a:endParaRPr sz="3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812037"/>
            <a:ext cx="13798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Cont..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917694"/>
            <a:ext cx="7935595" cy="273685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100" spc="3025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100" spc="2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66FFFF"/>
                </a:solidFill>
                <a:latin typeface="Arial"/>
                <a:cs typeface="Arial"/>
              </a:rPr>
              <a:t>Technical Skills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590"/>
              </a:spcBef>
              <a:buClr>
                <a:srgbClr val="FFFF00"/>
              </a:buClr>
              <a:buSzPct val="79166"/>
              <a:buChar char="-"/>
              <a:tabLst>
                <a:tab pos="756285" algn="l"/>
                <a:tab pos="75692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ability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utilize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tools,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techniques and procedures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are specific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 particular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field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-"/>
            </a:pPr>
            <a:endParaRPr sz="3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100" spc="3030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100" spc="3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66FFFF"/>
                </a:solidFill>
                <a:latin typeface="Arial"/>
                <a:cs typeface="Arial"/>
              </a:rPr>
              <a:t>Decision Making Skill</a:t>
            </a:r>
            <a:endParaRPr sz="2800">
              <a:latin typeface="Arial"/>
              <a:cs typeface="Arial"/>
            </a:endParaRPr>
          </a:p>
          <a:p>
            <a:pPr marL="654050" indent="-184785">
              <a:lnSpc>
                <a:spcPct val="100000"/>
              </a:lnSpc>
              <a:spcBef>
                <a:spcPts val="595"/>
              </a:spcBef>
              <a:buChar char="-"/>
              <a:tabLst>
                <a:tab pos="65468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The ability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make a good decision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making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770748" y="5445116"/>
            <a:ext cx="1372870" cy="1408430"/>
            <a:chOff x="7770748" y="5445116"/>
            <a:chExt cx="1372870" cy="1408430"/>
          </a:xfrm>
        </p:grpSpPr>
        <p:sp>
          <p:nvSpPr>
            <p:cNvPr id="13" name="object 13"/>
            <p:cNvSpPr/>
            <p:nvPr/>
          </p:nvSpPr>
          <p:spPr>
            <a:xfrm>
              <a:off x="8128000" y="5635228"/>
              <a:ext cx="513080" cy="1218565"/>
            </a:xfrm>
            <a:custGeom>
              <a:avLst/>
              <a:gdLst/>
              <a:ahLst/>
              <a:cxnLst/>
              <a:rect l="l" t="t" r="r" b="b"/>
              <a:pathLst>
                <a:path w="513079" h="1218565">
                  <a:moveTo>
                    <a:pt x="512677" y="0"/>
                  </a:moveTo>
                  <a:lnTo>
                    <a:pt x="0" y="0"/>
                  </a:lnTo>
                  <a:lnTo>
                    <a:pt x="0" y="1218310"/>
                  </a:lnTo>
                  <a:lnTo>
                    <a:pt x="512677" y="1218310"/>
                  </a:lnTo>
                  <a:lnTo>
                    <a:pt x="512677" y="0"/>
                  </a:lnTo>
                  <a:close/>
                </a:path>
              </a:pathLst>
            </a:custGeom>
            <a:solidFill>
              <a:srgbClr val="7EB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995926" y="5745552"/>
              <a:ext cx="1094105" cy="1091565"/>
            </a:xfrm>
            <a:custGeom>
              <a:avLst/>
              <a:gdLst/>
              <a:ahLst/>
              <a:cxnLst/>
              <a:rect l="l" t="t" r="r" b="b"/>
              <a:pathLst>
                <a:path w="1094104" h="1091565">
                  <a:moveTo>
                    <a:pt x="437405" y="143631"/>
                  </a:moveTo>
                  <a:lnTo>
                    <a:pt x="409720" y="193161"/>
                  </a:lnTo>
                  <a:lnTo>
                    <a:pt x="389828" y="236320"/>
                  </a:lnTo>
                  <a:lnTo>
                    <a:pt x="374917" y="283723"/>
                  </a:lnTo>
                  <a:lnTo>
                    <a:pt x="369947" y="308483"/>
                  </a:lnTo>
                  <a:lnTo>
                    <a:pt x="376339" y="317678"/>
                  </a:lnTo>
                  <a:lnTo>
                    <a:pt x="383446" y="326882"/>
                  </a:lnTo>
                  <a:lnTo>
                    <a:pt x="391965" y="336076"/>
                  </a:lnTo>
                  <a:lnTo>
                    <a:pt x="400485" y="345986"/>
                  </a:lnTo>
                  <a:lnTo>
                    <a:pt x="421072" y="366502"/>
                  </a:lnTo>
                  <a:lnTo>
                    <a:pt x="432435" y="377118"/>
                  </a:lnTo>
                  <a:lnTo>
                    <a:pt x="445218" y="387724"/>
                  </a:lnTo>
                  <a:lnTo>
                    <a:pt x="529715" y="469798"/>
                  </a:lnTo>
                  <a:lnTo>
                    <a:pt x="494922" y="488196"/>
                  </a:lnTo>
                  <a:lnTo>
                    <a:pt x="458708" y="512956"/>
                  </a:lnTo>
                  <a:lnTo>
                    <a:pt x="417523" y="547627"/>
                  </a:lnTo>
                  <a:lnTo>
                    <a:pt x="375633" y="593618"/>
                  </a:lnTo>
                  <a:lnTo>
                    <a:pt x="335154" y="652343"/>
                  </a:lnTo>
                  <a:lnTo>
                    <a:pt x="317400" y="686298"/>
                  </a:lnTo>
                  <a:lnTo>
                    <a:pt x="301782" y="724507"/>
                  </a:lnTo>
                  <a:lnTo>
                    <a:pt x="288293" y="765548"/>
                  </a:lnTo>
                  <a:lnTo>
                    <a:pt x="277636" y="810825"/>
                  </a:lnTo>
                  <a:lnTo>
                    <a:pt x="271244" y="859649"/>
                  </a:lnTo>
                  <a:lnTo>
                    <a:pt x="68870" y="868844"/>
                  </a:lnTo>
                  <a:lnTo>
                    <a:pt x="0" y="1091006"/>
                  </a:lnTo>
                  <a:lnTo>
                    <a:pt x="679543" y="955161"/>
                  </a:lnTo>
                  <a:lnTo>
                    <a:pt x="679543" y="855395"/>
                  </a:lnTo>
                  <a:lnTo>
                    <a:pt x="353614" y="855395"/>
                  </a:lnTo>
                  <a:lnTo>
                    <a:pt x="360006" y="845495"/>
                  </a:lnTo>
                  <a:lnTo>
                    <a:pt x="387701" y="809413"/>
                  </a:lnTo>
                  <a:lnTo>
                    <a:pt x="425337" y="767666"/>
                  </a:lnTo>
                  <a:lnTo>
                    <a:pt x="456581" y="737955"/>
                  </a:lnTo>
                  <a:lnTo>
                    <a:pt x="492089" y="709647"/>
                  </a:lnTo>
                  <a:lnTo>
                    <a:pt x="532558" y="684181"/>
                  </a:lnTo>
                  <a:lnTo>
                    <a:pt x="576586" y="662949"/>
                  </a:lnTo>
                  <a:lnTo>
                    <a:pt x="607114" y="651637"/>
                  </a:lnTo>
                  <a:lnTo>
                    <a:pt x="614222" y="648805"/>
                  </a:lnTo>
                  <a:lnTo>
                    <a:pt x="622035" y="646678"/>
                  </a:lnTo>
                  <a:lnTo>
                    <a:pt x="629839" y="645266"/>
                  </a:lnTo>
                  <a:lnTo>
                    <a:pt x="637652" y="643139"/>
                  </a:lnTo>
                  <a:lnTo>
                    <a:pt x="653279" y="640316"/>
                  </a:lnTo>
                  <a:lnTo>
                    <a:pt x="660377" y="638895"/>
                  </a:lnTo>
                  <a:lnTo>
                    <a:pt x="912386" y="638895"/>
                  </a:lnTo>
                  <a:lnTo>
                    <a:pt x="889780" y="591491"/>
                  </a:lnTo>
                  <a:lnTo>
                    <a:pt x="860664" y="542677"/>
                  </a:lnTo>
                  <a:lnTo>
                    <a:pt x="827234" y="500929"/>
                  </a:lnTo>
                  <a:lnTo>
                    <a:pt x="803117" y="478992"/>
                  </a:lnTo>
                  <a:lnTo>
                    <a:pt x="808117" y="474748"/>
                  </a:lnTo>
                  <a:lnTo>
                    <a:pt x="815862" y="466965"/>
                  </a:lnTo>
                  <a:lnTo>
                    <a:pt x="826547" y="457770"/>
                  </a:lnTo>
                  <a:lnTo>
                    <a:pt x="839292" y="445743"/>
                  </a:lnTo>
                  <a:lnTo>
                    <a:pt x="868409" y="416738"/>
                  </a:lnTo>
                  <a:lnTo>
                    <a:pt x="883310" y="399751"/>
                  </a:lnTo>
                  <a:lnTo>
                    <a:pt x="898996" y="381362"/>
                  </a:lnTo>
                  <a:lnTo>
                    <a:pt x="1025709" y="381362"/>
                  </a:lnTo>
                  <a:lnTo>
                    <a:pt x="1008992" y="298573"/>
                  </a:lnTo>
                  <a:lnTo>
                    <a:pt x="993404" y="254709"/>
                  </a:lnTo>
                  <a:lnTo>
                    <a:pt x="962915" y="200228"/>
                  </a:lnTo>
                  <a:lnTo>
                    <a:pt x="952229" y="188201"/>
                  </a:lnTo>
                  <a:lnTo>
                    <a:pt x="948700" y="183957"/>
                  </a:lnTo>
                  <a:lnTo>
                    <a:pt x="937328" y="166979"/>
                  </a:lnTo>
                  <a:lnTo>
                    <a:pt x="935421" y="164852"/>
                  </a:lnTo>
                  <a:lnTo>
                    <a:pt x="512677" y="164852"/>
                  </a:lnTo>
                  <a:lnTo>
                    <a:pt x="502736" y="164147"/>
                  </a:lnTo>
                  <a:lnTo>
                    <a:pt x="493501" y="162735"/>
                  </a:lnTo>
                  <a:lnTo>
                    <a:pt x="484276" y="159196"/>
                  </a:lnTo>
                  <a:lnTo>
                    <a:pt x="467227" y="151413"/>
                  </a:lnTo>
                  <a:lnTo>
                    <a:pt x="458708" y="147875"/>
                  </a:lnTo>
                  <a:lnTo>
                    <a:pt x="448767" y="145042"/>
                  </a:lnTo>
                  <a:lnTo>
                    <a:pt x="437405" y="143631"/>
                  </a:lnTo>
                  <a:close/>
                </a:path>
                <a:path w="1094104" h="1091565">
                  <a:moveTo>
                    <a:pt x="912386" y="638895"/>
                  </a:moveTo>
                  <a:lnTo>
                    <a:pt x="660377" y="638895"/>
                  </a:lnTo>
                  <a:lnTo>
                    <a:pt x="766844" y="834173"/>
                  </a:lnTo>
                  <a:lnTo>
                    <a:pt x="679543" y="838418"/>
                  </a:lnTo>
                  <a:lnTo>
                    <a:pt x="679543" y="955161"/>
                  </a:lnTo>
                  <a:lnTo>
                    <a:pt x="1093498" y="868844"/>
                  </a:lnTo>
                  <a:lnTo>
                    <a:pt x="1080251" y="823558"/>
                  </a:lnTo>
                  <a:lnTo>
                    <a:pt x="977032" y="823558"/>
                  </a:lnTo>
                  <a:lnTo>
                    <a:pt x="974973" y="816490"/>
                  </a:lnTo>
                  <a:lnTo>
                    <a:pt x="972817" y="807286"/>
                  </a:lnTo>
                  <a:lnTo>
                    <a:pt x="969974" y="797386"/>
                  </a:lnTo>
                  <a:lnTo>
                    <a:pt x="966444" y="785359"/>
                  </a:lnTo>
                  <a:lnTo>
                    <a:pt x="962131" y="771910"/>
                  </a:lnTo>
                  <a:lnTo>
                    <a:pt x="957915" y="758471"/>
                  </a:lnTo>
                  <a:lnTo>
                    <a:pt x="947916" y="728751"/>
                  </a:lnTo>
                  <a:lnTo>
                    <a:pt x="942328" y="712479"/>
                  </a:lnTo>
                  <a:lnTo>
                    <a:pt x="935857" y="695502"/>
                  </a:lnTo>
                  <a:lnTo>
                    <a:pt x="929485" y="678515"/>
                  </a:lnTo>
                  <a:lnTo>
                    <a:pt x="922426" y="661538"/>
                  </a:lnTo>
                  <a:lnTo>
                    <a:pt x="912386" y="638895"/>
                  </a:lnTo>
                  <a:close/>
                </a:path>
                <a:path w="1094104" h="1091565">
                  <a:moveTo>
                    <a:pt x="679543" y="838418"/>
                  </a:moveTo>
                  <a:lnTo>
                    <a:pt x="353614" y="855395"/>
                  </a:lnTo>
                  <a:lnTo>
                    <a:pt x="679543" y="855395"/>
                  </a:lnTo>
                  <a:lnTo>
                    <a:pt x="679543" y="838418"/>
                  </a:lnTo>
                  <a:close/>
                </a:path>
                <a:path w="1094104" h="1091565">
                  <a:moveTo>
                    <a:pt x="1078597" y="817902"/>
                  </a:moveTo>
                  <a:lnTo>
                    <a:pt x="977032" y="823558"/>
                  </a:lnTo>
                  <a:lnTo>
                    <a:pt x="1080251" y="823558"/>
                  </a:lnTo>
                  <a:lnTo>
                    <a:pt x="1078597" y="817902"/>
                  </a:lnTo>
                  <a:close/>
                </a:path>
                <a:path w="1094104" h="1091565">
                  <a:moveTo>
                    <a:pt x="1025709" y="381362"/>
                  </a:moveTo>
                  <a:lnTo>
                    <a:pt x="898996" y="381362"/>
                  </a:lnTo>
                  <a:lnTo>
                    <a:pt x="922426" y="407534"/>
                  </a:lnTo>
                  <a:lnTo>
                    <a:pt x="940857" y="433716"/>
                  </a:lnTo>
                  <a:lnTo>
                    <a:pt x="955758" y="457770"/>
                  </a:lnTo>
                  <a:lnTo>
                    <a:pt x="966444" y="479708"/>
                  </a:lnTo>
                  <a:lnTo>
                    <a:pt x="974189" y="498812"/>
                  </a:lnTo>
                  <a:lnTo>
                    <a:pt x="978503" y="512956"/>
                  </a:lnTo>
                  <a:lnTo>
                    <a:pt x="981346" y="522151"/>
                  </a:lnTo>
                  <a:lnTo>
                    <a:pt x="982032" y="525689"/>
                  </a:lnTo>
                  <a:lnTo>
                    <a:pt x="1033207" y="510124"/>
                  </a:lnTo>
                  <a:lnTo>
                    <a:pt x="1031050" y="425227"/>
                  </a:lnTo>
                  <a:lnTo>
                    <a:pt x="1025709" y="381362"/>
                  </a:lnTo>
                  <a:close/>
                </a:path>
                <a:path w="1094104" h="1091565">
                  <a:moveTo>
                    <a:pt x="623447" y="0"/>
                  </a:moveTo>
                  <a:lnTo>
                    <a:pt x="612800" y="0"/>
                  </a:lnTo>
                  <a:lnTo>
                    <a:pt x="600732" y="1372"/>
                  </a:lnTo>
                  <a:lnTo>
                    <a:pt x="589370" y="4999"/>
                  </a:lnTo>
                  <a:lnTo>
                    <a:pt x="578008" y="9900"/>
                  </a:lnTo>
                  <a:lnTo>
                    <a:pt x="566645" y="16957"/>
                  </a:lnTo>
                  <a:lnTo>
                    <a:pt x="587948" y="35385"/>
                  </a:lnTo>
                  <a:lnTo>
                    <a:pt x="587233" y="38228"/>
                  </a:lnTo>
                  <a:lnTo>
                    <a:pt x="585821" y="40286"/>
                  </a:lnTo>
                  <a:lnTo>
                    <a:pt x="585105" y="43129"/>
                  </a:lnTo>
                  <a:lnTo>
                    <a:pt x="585105" y="45972"/>
                  </a:lnTo>
                  <a:lnTo>
                    <a:pt x="576586" y="143631"/>
                  </a:lnTo>
                  <a:lnTo>
                    <a:pt x="575870" y="144336"/>
                  </a:lnTo>
                  <a:lnTo>
                    <a:pt x="572322" y="146463"/>
                  </a:lnTo>
                  <a:lnTo>
                    <a:pt x="567351" y="150002"/>
                  </a:lnTo>
                  <a:lnTo>
                    <a:pt x="527588" y="163441"/>
                  </a:lnTo>
                  <a:lnTo>
                    <a:pt x="512677" y="164852"/>
                  </a:lnTo>
                  <a:lnTo>
                    <a:pt x="935421" y="164852"/>
                  </a:lnTo>
                  <a:lnTo>
                    <a:pt x="927177" y="155658"/>
                  </a:lnTo>
                  <a:lnTo>
                    <a:pt x="743452" y="155658"/>
                  </a:lnTo>
                  <a:lnTo>
                    <a:pt x="732806" y="154952"/>
                  </a:lnTo>
                  <a:lnTo>
                    <a:pt x="724287" y="152825"/>
                  </a:lnTo>
                  <a:lnTo>
                    <a:pt x="715757" y="149286"/>
                  </a:lnTo>
                  <a:lnTo>
                    <a:pt x="701562" y="142219"/>
                  </a:lnTo>
                  <a:lnTo>
                    <a:pt x="698719" y="26857"/>
                  </a:lnTo>
                  <a:lnTo>
                    <a:pt x="698013" y="26171"/>
                  </a:lnTo>
                  <a:lnTo>
                    <a:pt x="695170" y="24799"/>
                  </a:lnTo>
                  <a:lnTo>
                    <a:pt x="691621" y="21956"/>
                  </a:lnTo>
                  <a:lnTo>
                    <a:pt x="686651" y="19114"/>
                  </a:lnTo>
                  <a:lnTo>
                    <a:pt x="645466" y="2842"/>
                  </a:lnTo>
                  <a:lnTo>
                    <a:pt x="634809" y="686"/>
                  </a:lnTo>
                  <a:lnTo>
                    <a:pt x="623447" y="0"/>
                  </a:lnTo>
                  <a:close/>
                </a:path>
                <a:path w="1094104" h="1091565">
                  <a:moveTo>
                    <a:pt x="858507" y="128800"/>
                  </a:moveTo>
                  <a:lnTo>
                    <a:pt x="811646" y="137259"/>
                  </a:lnTo>
                  <a:lnTo>
                    <a:pt x="803117" y="140798"/>
                  </a:lnTo>
                  <a:lnTo>
                    <a:pt x="795274" y="143631"/>
                  </a:lnTo>
                  <a:lnTo>
                    <a:pt x="790274" y="146463"/>
                  </a:lnTo>
                  <a:lnTo>
                    <a:pt x="786745" y="148581"/>
                  </a:lnTo>
                  <a:lnTo>
                    <a:pt x="785373" y="149286"/>
                  </a:lnTo>
                  <a:lnTo>
                    <a:pt x="769001" y="153531"/>
                  </a:lnTo>
                  <a:lnTo>
                    <a:pt x="755570" y="155658"/>
                  </a:lnTo>
                  <a:lnTo>
                    <a:pt x="927177" y="155658"/>
                  </a:lnTo>
                  <a:lnTo>
                    <a:pt x="885467" y="131643"/>
                  </a:lnTo>
                  <a:lnTo>
                    <a:pt x="871938" y="129486"/>
                  </a:lnTo>
                  <a:lnTo>
                    <a:pt x="858507" y="1288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873078" y="5775939"/>
              <a:ext cx="97996" cy="8135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770749" y="5918911"/>
              <a:ext cx="146685" cy="328295"/>
            </a:xfrm>
            <a:custGeom>
              <a:avLst/>
              <a:gdLst/>
              <a:ahLst/>
              <a:cxnLst/>
              <a:rect l="l" t="t" r="r" b="b"/>
              <a:pathLst>
                <a:path w="146684" h="328295">
                  <a:moveTo>
                    <a:pt x="120777" y="137960"/>
                  </a:moveTo>
                  <a:lnTo>
                    <a:pt x="0" y="156425"/>
                  </a:lnTo>
                  <a:lnTo>
                    <a:pt x="0" y="158508"/>
                  </a:lnTo>
                  <a:lnTo>
                    <a:pt x="119367" y="199517"/>
                  </a:lnTo>
                  <a:lnTo>
                    <a:pt x="119367" y="168376"/>
                  </a:lnTo>
                  <a:lnTo>
                    <a:pt x="120777" y="137960"/>
                  </a:lnTo>
                  <a:close/>
                </a:path>
                <a:path w="146684" h="328295">
                  <a:moveTo>
                    <a:pt x="137121" y="328282"/>
                  </a:moveTo>
                  <a:lnTo>
                    <a:pt x="130022" y="297154"/>
                  </a:lnTo>
                  <a:lnTo>
                    <a:pt x="124333" y="265315"/>
                  </a:lnTo>
                  <a:lnTo>
                    <a:pt x="2197" y="317677"/>
                  </a:lnTo>
                  <a:lnTo>
                    <a:pt x="137121" y="328282"/>
                  </a:lnTo>
                  <a:close/>
                </a:path>
                <a:path w="146684" h="328295">
                  <a:moveTo>
                    <a:pt x="146354" y="11315"/>
                  </a:moveTo>
                  <a:lnTo>
                    <a:pt x="29895" y="0"/>
                  </a:lnTo>
                  <a:lnTo>
                    <a:pt x="131445" y="66497"/>
                  </a:lnTo>
                  <a:lnTo>
                    <a:pt x="142087" y="24765"/>
                  </a:lnTo>
                  <a:lnTo>
                    <a:pt x="146354" y="11315"/>
                  </a:lnTo>
                  <a:close/>
                </a:path>
              </a:pathLst>
            </a:custGeom>
            <a:solidFill>
              <a:srgbClr val="7EB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901479" y="6421950"/>
              <a:ext cx="122848" cy="10683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818401" y="6307333"/>
              <a:ext cx="134918" cy="8348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572513" y="5887772"/>
              <a:ext cx="124975" cy="23489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176272" y="5748400"/>
              <a:ext cx="224154" cy="330200"/>
            </a:xfrm>
            <a:custGeom>
              <a:avLst/>
              <a:gdLst/>
              <a:ahLst/>
              <a:cxnLst/>
              <a:rect l="l" t="t" r="r" b="b"/>
              <a:pathLst>
                <a:path w="224154" h="330200">
                  <a:moveTo>
                    <a:pt x="95859" y="319074"/>
                  </a:moveTo>
                  <a:lnTo>
                    <a:pt x="17056" y="7061"/>
                  </a:lnTo>
                  <a:lnTo>
                    <a:pt x="15633" y="3530"/>
                  </a:lnTo>
                  <a:lnTo>
                    <a:pt x="13487" y="1371"/>
                  </a:lnTo>
                  <a:lnTo>
                    <a:pt x="9944" y="0"/>
                  </a:lnTo>
                  <a:lnTo>
                    <a:pt x="6400" y="0"/>
                  </a:lnTo>
                  <a:lnTo>
                    <a:pt x="2844" y="1371"/>
                  </a:lnTo>
                  <a:lnTo>
                    <a:pt x="723" y="4216"/>
                  </a:lnTo>
                  <a:lnTo>
                    <a:pt x="0" y="7747"/>
                  </a:lnTo>
                  <a:lnTo>
                    <a:pt x="0" y="11277"/>
                  </a:lnTo>
                  <a:lnTo>
                    <a:pt x="78117" y="323329"/>
                  </a:lnTo>
                  <a:lnTo>
                    <a:pt x="79540" y="326859"/>
                  </a:lnTo>
                  <a:lnTo>
                    <a:pt x="82372" y="328993"/>
                  </a:lnTo>
                  <a:lnTo>
                    <a:pt x="85928" y="329692"/>
                  </a:lnTo>
                  <a:lnTo>
                    <a:pt x="89484" y="329692"/>
                  </a:lnTo>
                  <a:lnTo>
                    <a:pt x="92316" y="328282"/>
                  </a:lnTo>
                  <a:lnTo>
                    <a:pt x="95161" y="326161"/>
                  </a:lnTo>
                  <a:lnTo>
                    <a:pt x="95859" y="322618"/>
                  </a:lnTo>
                  <a:lnTo>
                    <a:pt x="95859" y="319074"/>
                  </a:lnTo>
                  <a:close/>
                </a:path>
                <a:path w="224154" h="330200">
                  <a:moveTo>
                    <a:pt x="223685" y="7747"/>
                  </a:moveTo>
                  <a:lnTo>
                    <a:pt x="222973" y="4216"/>
                  </a:lnTo>
                  <a:lnTo>
                    <a:pt x="220840" y="1371"/>
                  </a:lnTo>
                  <a:lnTo>
                    <a:pt x="217284" y="0"/>
                  </a:lnTo>
                  <a:lnTo>
                    <a:pt x="213741" y="0"/>
                  </a:lnTo>
                  <a:lnTo>
                    <a:pt x="210197" y="1371"/>
                  </a:lnTo>
                  <a:lnTo>
                    <a:pt x="207352" y="3530"/>
                  </a:lnTo>
                  <a:lnTo>
                    <a:pt x="205930" y="7061"/>
                  </a:lnTo>
                  <a:lnTo>
                    <a:pt x="127825" y="319074"/>
                  </a:lnTo>
                  <a:lnTo>
                    <a:pt x="127825" y="322618"/>
                  </a:lnTo>
                  <a:lnTo>
                    <a:pt x="128524" y="326161"/>
                  </a:lnTo>
                  <a:lnTo>
                    <a:pt x="130670" y="328282"/>
                  </a:lnTo>
                  <a:lnTo>
                    <a:pt x="134213" y="329692"/>
                  </a:lnTo>
                  <a:lnTo>
                    <a:pt x="137769" y="329692"/>
                  </a:lnTo>
                  <a:lnTo>
                    <a:pt x="141312" y="328993"/>
                  </a:lnTo>
                  <a:lnTo>
                    <a:pt x="143433" y="326859"/>
                  </a:lnTo>
                  <a:lnTo>
                    <a:pt x="144856" y="323329"/>
                  </a:lnTo>
                  <a:lnTo>
                    <a:pt x="223685" y="11277"/>
                  </a:lnTo>
                  <a:lnTo>
                    <a:pt x="223685" y="77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189066" y="5666350"/>
              <a:ext cx="193139" cy="6861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026450" y="5445124"/>
              <a:ext cx="1117600" cy="986155"/>
            </a:xfrm>
            <a:custGeom>
              <a:avLst/>
              <a:gdLst/>
              <a:ahLst/>
              <a:cxnLst/>
              <a:rect l="l" t="t" r="r" b="b"/>
              <a:pathLst>
                <a:path w="1117600" h="986154">
                  <a:moveTo>
                    <a:pt x="521906" y="250926"/>
                  </a:moveTo>
                  <a:lnTo>
                    <a:pt x="517652" y="209867"/>
                  </a:lnTo>
                  <a:lnTo>
                    <a:pt x="506298" y="168109"/>
                  </a:lnTo>
                  <a:lnTo>
                    <a:pt x="494931" y="142417"/>
                  </a:lnTo>
                  <a:lnTo>
                    <a:pt x="494931" y="250926"/>
                  </a:lnTo>
                  <a:lnTo>
                    <a:pt x="493509" y="272884"/>
                  </a:lnTo>
                  <a:lnTo>
                    <a:pt x="484987" y="315328"/>
                  </a:lnTo>
                  <a:lnTo>
                    <a:pt x="468655" y="354939"/>
                  </a:lnTo>
                  <a:lnTo>
                    <a:pt x="444512" y="391693"/>
                  </a:lnTo>
                  <a:lnTo>
                    <a:pt x="428891" y="408647"/>
                  </a:lnTo>
                  <a:lnTo>
                    <a:pt x="426758" y="411492"/>
                  </a:lnTo>
                  <a:lnTo>
                    <a:pt x="423926" y="415023"/>
                  </a:lnTo>
                  <a:lnTo>
                    <a:pt x="420370" y="419328"/>
                  </a:lnTo>
                  <a:lnTo>
                    <a:pt x="416115" y="423545"/>
                  </a:lnTo>
                  <a:lnTo>
                    <a:pt x="412559" y="428447"/>
                  </a:lnTo>
                  <a:lnTo>
                    <a:pt x="409016" y="432079"/>
                  </a:lnTo>
                  <a:lnTo>
                    <a:pt x="406869" y="435571"/>
                  </a:lnTo>
                  <a:lnTo>
                    <a:pt x="395516" y="451853"/>
                  </a:lnTo>
                  <a:lnTo>
                    <a:pt x="369252" y="492874"/>
                  </a:lnTo>
                  <a:lnTo>
                    <a:pt x="345808" y="541705"/>
                  </a:lnTo>
                  <a:lnTo>
                    <a:pt x="329476" y="595477"/>
                  </a:lnTo>
                  <a:lnTo>
                    <a:pt x="325932" y="623074"/>
                  </a:lnTo>
                  <a:lnTo>
                    <a:pt x="198818" y="623074"/>
                  </a:lnTo>
                  <a:lnTo>
                    <a:pt x="186753" y="561517"/>
                  </a:lnTo>
                  <a:lnTo>
                    <a:pt x="161188" y="504202"/>
                  </a:lnTo>
                  <a:lnTo>
                    <a:pt x="132067" y="455383"/>
                  </a:lnTo>
                  <a:lnTo>
                    <a:pt x="106514" y="421398"/>
                  </a:lnTo>
                  <a:lnTo>
                    <a:pt x="104381" y="419328"/>
                  </a:lnTo>
                  <a:lnTo>
                    <a:pt x="87337" y="402272"/>
                  </a:lnTo>
                  <a:lnTo>
                    <a:pt x="58229" y="364147"/>
                  </a:lnTo>
                  <a:lnTo>
                    <a:pt x="38341" y="320916"/>
                  </a:lnTo>
                  <a:lnTo>
                    <a:pt x="28397" y="274942"/>
                  </a:lnTo>
                  <a:lnTo>
                    <a:pt x="26987" y="250926"/>
                  </a:lnTo>
                  <a:lnTo>
                    <a:pt x="28397" y="228981"/>
                  </a:lnTo>
                  <a:lnTo>
                    <a:pt x="36931" y="185851"/>
                  </a:lnTo>
                  <a:lnTo>
                    <a:pt x="53263" y="145465"/>
                  </a:lnTo>
                  <a:lnTo>
                    <a:pt x="78117" y="108699"/>
                  </a:lnTo>
                  <a:lnTo>
                    <a:pt x="110769" y="76847"/>
                  </a:lnTo>
                  <a:lnTo>
                    <a:pt x="149123" y="51358"/>
                  </a:lnTo>
                  <a:lnTo>
                    <a:pt x="191731" y="33718"/>
                  </a:lnTo>
                  <a:lnTo>
                    <a:pt x="203085" y="30873"/>
                  </a:lnTo>
                  <a:lnTo>
                    <a:pt x="213741" y="28028"/>
                  </a:lnTo>
                  <a:lnTo>
                    <a:pt x="225806" y="26657"/>
                  </a:lnTo>
                  <a:lnTo>
                    <a:pt x="248526" y="23812"/>
                  </a:lnTo>
                  <a:lnTo>
                    <a:pt x="272669" y="23812"/>
                  </a:lnTo>
                  <a:lnTo>
                    <a:pt x="330187" y="33718"/>
                  </a:lnTo>
                  <a:lnTo>
                    <a:pt x="372795" y="51358"/>
                  </a:lnTo>
                  <a:lnTo>
                    <a:pt x="411137" y="76847"/>
                  </a:lnTo>
                  <a:lnTo>
                    <a:pt x="428891" y="92430"/>
                  </a:lnTo>
                  <a:lnTo>
                    <a:pt x="428891" y="93116"/>
                  </a:lnTo>
                  <a:lnTo>
                    <a:pt x="429602" y="93116"/>
                  </a:lnTo>
                  <a:lnTo>
                    <a:pt x="429602" y="93802"/>
                  </a:lnTo>
                  <a:lnTo>
                    <a:pt x="430314" y="94589"/>
                  </a:lnTo>
                  <a:lnTo>
                    <a:pt x="443801" y="110858"/>
                  </a:lnTo>
                  <a:lnTo>
                    <a:pt x="466534" y="147612"/>
                  </a:lnTo>
                  <a:lnTo>
                    <a:pt x="484276" y="188683"/>
                  </a:lnTo>
                  <a:lnTo>
                    <a:pt x="493509" y="230352"/>
                  </a:lnTo>
                  <a:lnTo>
                    <a:pt x="494931" y="250926"/>
                  </a:lnTo>
                  <a:lnTo>
                    <a:pt x="494931" y="142417"/>
                  </a:lnTo>
                  <a:lnTo>
                    <a:pt x="466534" y="94589"/>
                  </a:lnTo>
                  <a:lnTo>
                    <a:pt x="457288" y="83908"/>
                  </a:lnTo>
                  <a:lnTo>
                    <a:pt x="453034" y="78320"/>
                  </a:lnTo>
                  <a:lnTo>
                    <a:pt x="418236" y="47828"/>
                  </a:lnTo>
                  <a:lnTo>
                    <a:pt x="385572" y="27343"/>
                  </a:lnTo>
                  <a:lnTo>
                    <a:pt x="350075" y="11760"/>
                  </a:lnTo>
                  <a:lnTo>
                    <a:pt x="313143" y="1854"/>
                  </a:lnTo>
                  <a:lnTo>
                    <a:pt x="301498" y="0"/>
                  </a:lnTo>
                  <a:lnTo>
                    <a:pt x="221919" y="0"/>
                  </a:lnTo>
                  <a:lnTo>
                    <a:pt x="183197" y="8229"/>
                  </a:lnTo>
                  <a:lnTo>
                    <a:pt x="136334" y="27343"/>
                  </a:lnTo>
                  <a:lnTo>
                    <a:pt x="95148" y="54889"/>
                  </a:lnTo>
                  <a:lnTo>
                    <a:pt x="59639" y="89585"/>
                  </a:lnTo>
                  <a:lnTo>
                    <a:pt x="31242" y="129870"/>
                  </a:lnTo>
                  <a:lnTo>
                    <a:pt x="12077" y="175158"/>
                  </a:lnTo>
                  <a:lnTo>
                    <a:pt x="1422" y="224764"/>
                  </a:lnTo>
                  <a:lnTo>
                    <a:pt x="0" y="250926"/>
                  </a:lnTo>
                  <a:lnTo>
                    <a:pt x="1422" y="277787"/>
                  </a:lnTo>
                  <a:lnTo>
                    <a:pt x="12776" y="329450"/>
                  </a:lnTo>
                  <a:lnTo>
                    <a:pt x="34785" y="376885"/>
                  </a:lnTo>
                  <a:lnTo>
                    <a:pt x="66751" y="420014"/>
                  </a:lnTo>
                  <a:lnTo>
                    <a:pt x="85915" y="438404"/>
                  </a:lnTo>
                  <a:lnTo>
                    <a:pt x="95859" y="451142"/>
                  </a:lnTo>
                  <a:lnTo>
                    <a:pt x="108635" y="469531"/>
                  </a:lnTo>
                  <a:lnTo>
                    <a:pt x="122847" y="492175"/>
                  </a:lnTo>
                  <a:lnTo>
                    <a:pt x="137756" y="517652"/>
                  </a:lnTo>
                  <a:lnTo>
                    <a:pt x="144462" y="531723"/>
                  </a:lnTo>
                  <a:lnTo>
                    <a:pt x="139890" y="525437"/>
                  </a:lnTo>
                  <a:lnTo>
                    <a:pt x="138468" y="526846"/>
                  </a:lnTo>
                  <a:lnTo>
                    <a:pt x="133489" y="531088"/>
                  </a:lnTo>
                  <a:lnTo>
                    <a:pt x="126390" y="536752"/>
                  </a:lnTo>
                  <a:lnTo>
                    <a:pt x="117881" y="545249"/>
                  </a:lnTo>
                  <a:lnTo>
                    <a:pt x="90881" y="581329"/>
                  </a:lnTo>
                  <a:lnTo>
                    <a:pt x="78117" y="627316"/>
                  </a:lnTo>
                  <a:lnTo>
                    <a:pt x="80238" y="644296"/>
                  </a:lnTo>
                  <a:lnTo>
                    <a:pt x="116459" y="694524"/>
                  </a:lnTo>
                  <a:lnTo>
                    <a:pt x="171843" y="725678"/>
                  </a:lnTo>
                  <a:lnTo>
                    <a:pt x="171843" y="780846"/>
                  </a:lnTo>
                  <a:lnTo>
                    <a:pt x="207340" y="780846"/>
                  </a:lnTo>
                  <a:lnTo>
                    <a:pt x="208762" y="792175"/>
                  </a:lnTo>
                  <a:lnTo>
                    <a:pt x="211607" y="802068"/>
                  </a:lnTo>
                  <a:lnTo>
                    <a:pt x="240715" y="831786"/>
                  </a:lnTo>
                  <a:lnTo>
                    <a:pt x="262013" y="836028"/>
                  </a:lnTo>
                  <a:lnTo>
                    <a:pt x="272669" y="834618"/>
                  </a:lnTo>
                  <a:lnTo>
                    <a:pt x="307467" y="811974"/>
                  </a:lnTo>
                  <a:lnTo>
                    <a:pt x="316699" y="780846"/>
                  </a:lnTo>
                  <a:lnTo>
                    <a:pt x="353618" y="780846"/>
                  </a:lnTo>
                  <a:lnTo>
                    <a:pt x="353618" y="649947"/>
                  </a:lnTo>
                  <a:lnTo>
                    <a:pt x="353618" y="628662"/>
                  </a:lnTo>
                  <a:lnTo>
                    <a:pt x="354164" y="623074"/>
                  </a:lnTo>
                  <a:lnTo>
                    <a:pt x="366407" y="562927"/>
                  </a:lnTo>
                  <a:lnTo>
                    <a:pt x="399783" y="495706"/>
                  </a:lnTo>
                  <a:lnTo>
                    <a:pt x="433146" y="446176"/>
                  </a:lnTo>
                  <a:lnTo>
                    <a:pt x="450202" y="425704"/>
                  </a:lnTo>
                  <a:lnTo>
                    <a:pt x="455168" y="420014"/>
                  </a:lnTo>
                  <a:lnTo>
                    <a:pt x="460133" y="415023"/>
                  </a:lnTo>
                  <a:lnTo>
                    <a:pt x="464388" y="409435"/>
                  </a:lnTo>
                  <a:lnTo>
                    <a:pt x="469366" y="403745"/>
                  </a:lnTo>
                  <a:lnTo>
                    <a:pt x="473633" y="398754"/>
                  </a:lnTo>
                  <a:lnTo>
                    <a:pt x="472909" y="398754"/>
                  </a:lnTo>
                  <a:lnTo>
                    <a:pt x="484276" y="382473"/>
                  </a:lnTo>
                  <a:lnTo>
                    <a:pt x="502742" y="347091"/>
                  </a:lnTo>
                  <a:lnTo>
                    <a:pt x="514807" y="309651"/>
                  </a:lnTo>
                  <a:lnTo>
                    <a:pt x="521208" y="270738"/>
                  </a:lnTo>
                  <a:lnTo>
                    <a:pt x="521906" y="250926"/>
                  </a:lnTo>
                  <a:close/>
                </a:path>
                <a:path w="1117600" h="986154">
                  <a:moveTo>
                    <a:pt x="1116990" y="932967"/>
                  </a:moveTo>
                  <a:lnTo>
                    <a:pt x="1074343" y="785799"/>
                  </a:lnTo>
                  <a:lnTo>
                    <a:pt x="888263" y="838860"/>
                  </a:lnTo>
                  <a:lnTo>
                    <a:pt x="930910" y="986028"/>
                  </a:lnTo>
                  <a:lnTo>
                    <a:pt x="1116990" y="9329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224570" y="6088011"/>
              <a:ext cx="131445" cy="121285"/>
            </a:xfrm>
            <a:custGeom>
              <a:avLst/>
              <a:gdLst/>
              <a:ahLst/>
              <a:cxnLst/>
              <a:rect l="l" t="t" r="r" b="b"/>
              <a:pathLst>
                <a:path w="131445" h="121285">
                  <a:moveTo>
                    <a:pt x="131356" y="92671"/>
                  </a:moveTo>
                  <a:lnTo>
                    <a:pt x="129933" y="89141"/>
                  </a:lnTo>
                  <a:lnTo>
                    <a:pt x="127812" y="87020"/>
                  </a:lnTo>
                  <a:lnTo>
                    <a:pt x="124968" y="85598"/>
                  </a:lnTo>
                  <a:lnTo>
                    <a:pt x="121412" y="85598"/>
                  </a:lnTo>
                  <a:lnTo>
                    <a:pt x="7797" y="103289"/>
                  </a:lnTo>
                  <a:lnTo>
                    <a:pt x="4254" y="104698"/>
                  </a:lnTo>
                  <a:lnTo>
                    <a:pt x="2120" y="106832"/>
                  </a:lnTo>
                  <a:lnTo>
                    <a:pt x="0" y="110363"/>
                  </a:lnTo>
                  <a:lnTo>
                    <a:pt x="0" y="113906"/>
                  </a:lnTo>
                  <a:lnTo>
                    <a:pt x="1409" y="117449"/>
                  </a:lnTo>
                  <a:lnTo>
                    <a:pt x="3543" y="119557"/>
                  </a:lnTo>
                  <a:lnTo>
                    <a:pt x="7099" y="120980"/>
                  </a:lnTo>
                  <a:lnTo>
                    <a:pt x="10642" y="120980"/>
                  </a:lnTo>
                  <a:lnTo>
                    <a:pt x="123558" y="103289"/>
                  </a:lnTo>
                  <a:lnTo>
                    <a:pt x="127101" y="101879"/>
                  </a:lnTo>
                  <a:lnTo>
                    <a:pt x="129933" y="99745"/>
                  </a:lnTo>
                  <a:lnTo>
                    <a:pt x="131356" y="96215"/>
                  </a:lnTo>
                  <a:lnTo>
                    <a:pt x="131356" y="92671"/>
                  </a:lnTo>
                  <a:close/>
                </a:path>
                <a:path w="131445" h="121285">
                  <a:moveTo>
                    <a:pt x="131356" y="49517"/>
                  </a:moveTo>
                  <a:lnTo>
                    <a:pt x="129933" y="45974"/>
                  </a:lnTo>
                  <a:lnTo>
                    <a:pt x="127812" y="43865"/>
                  </a:lnTo>
                  <a:lnTo>
                    <a:pt x="124968" y="42443"/>
                  </a:lnTo>
                  <a:lnTo>
                    <a:pt x="121412" y="42443"/>
                  </a:lnTo>
                  <a:lnTo>
                    <a:pt x="7797" y="60134"/>
                  </a:lnTo>
                  <a:lnTo>
                    <a:pt x="4254" y="61544"/>
                  </a:lnTo>
                  <a:lnTo>
                    <a:pt x="2120" y="63665"/>
                  </a:lnTo>
                  <a:lnTo>
                    <a:pt x="0" y="66497"/>
                  </a:lnTo>
                  <a:lnTo>
                    <a:pt x="0" y="70040"/>
                  </a:lnTo>
                  <a:lnTo>
                    <a:pt x="1409" y="73571"/>
                  </a:lnTo>
                  <a:lnTo>
                    <a:pt x="3543" y="75692"/>
                  </a:lnTo>
                  <a:lnTo>
                    <a:pt x="7099" y="77825"/>
                  </a:lnTo>
                  <a:lnTo>
                    <a:pt x="10642" y="77825"/>
                  </a:lnTo>
                  <a:lnTo>
                    <a:pt x="123558" y="60134"/>
                  </a:lnTo>
                  <a:lnTo>
                    <a:pt x="127101" y="58724"/>
                  </a:lnTo>
                  <a:lnTo>
                    <a:pt x="129933" y="56591"/>
                  </a:lnTo>
                  <a:lnTo>
                    <a:pt x="131356" y="53060"/>
                  </a:lnTo>
                  <a:lnTo>
                    <a:pt x="131356" y="49517"/>
                  </a:lnTo>
                  <a:close/>
                </a:path>
                <a:path w="131445" h="121285">
                  <a:moveTo>
                    <a:pt x="131356" y="7772"/>
                  </a:moveTo>
                  <a:lnTo>
                    <a:pt x="129933" y="4241"/>
                  </a:lnTo>
                  <a:lnTo>
                    <a:pt x="127812" y="1409"/>
                  </a:lnTo>
                  <a:lnTo>
                    <a:pt x="124968" y="0"/>
                  </a:lnTo>
                  <a:lnTo>
                    <a:pt x="121412" y="0"/>
                  </a:lnTo>
                  <a:lnTo>
                    <a:pt x="7797" y="17678"/>
                  </a:lnTo>
                  <a:lnTo>
                    <a:pt x="4254" y="19100"/>
                  </a:lnTo>
                  <a:lnTo>
                    <a:pt x="2120" y="21221"/>
                  </a:lnTo>
                  <a:lnTo>
                    <a:pt x="0" y="24752"/>
                  </a:lnTo>
                  <a:lnTo>
                    <a:pt x="0" y="28295"/>
                  </a:lnTo>
                  <a:lnTo>
                    <a:pt x="1409" y="31838"/>
                  </a:lnTo>
                  <a:lnTo>
                    <a:pt x="3543" y="33947"/>
                  </a:lnTo>
                  <a:lnTo>
                    <a:pt x="7099" y="36080"/>
                  </a:lnTo>
                  <a:lnTo>
                    <a:pt x="10642" y="36080"/>
                  </a:lnTo>
                  <a:lnTo>
                    <a:pt x="123558" y="17678"/>
                  </a:lnTo>
                  <a:lnTo>
                    <a:pt x="127101" y="16268"/>
                  </a:lnTo>
                  <a:lnTo>
                    <a:pt x="129933" y="14135"/>
                  </a:lnTo>
                  <a:lnTo>
                    <a:pt x="131356" y="11315"/>
                  </a:lnTo>
                  <a:lnTo>
                    <a:pt x="131356" y="7772"/>
                  </a:lnTo>
                  <a:close/>
                </a:path>
              </a:pathLst>
            </a:custGeom>
            <a:solidFill>
              <a:srgbClr val="7EB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31762" y="63"/>
            <a:ext cx="9012555" cy="868680"/>
            <a:chOff x="131762" y="63"/>
            <a:chExt cx="9012555" cy="868680"/>
          </a:xfrm>
        </p:grpSpPr>
        <p:sp>
          <p:nvSpPr>
            <p:cNvPr id="5" name="object 5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50862" y="498538"/>
              <a:ext cx="8024749" cy="3698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50862" y="498538"/>
            <a:ext cx="8025130" cy="370205"/>
          </a:xfrm>
          <a:prstGeom prst="rect">
            <a:avLst/>
          </a:prstGeom>
          <a:ln w="12700">
            <a:solidFill>
              <a:srgbClr val="4D4D4D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696085">
              <a:lnSpc>
                <a:spcPct val="100000"/>
              </a:lnSpc>
              <a:spcBef>
                <a:spcPts val="200"/>
              </a:spcBef>
            </a:pPr>
            <a:r>
              <a:rPr sz="2000" dirty="0">
                <a:solidFill>
                  <a:srgbClr val="FFFFFF"/>
                </a:solidFill>
              </a:rPr>
              <a:t>Skills Needed at Different Levels of</a:t>
            </a:r>
            <a:r>
              <a:rPr sz="2000" spc="-114" dirty="0">
                <a:solidFill>
                  <a:srgbClr val="FFFFFF"/>
                </a:solidFill>
              </a:rPr>
              <a:t> </a:t>
            </a:r>
            <a:r>
              <a:rPr sz="2000" dirty="0">
                <a:solidFill>
                  <a:srgbClr val="FFFFFF"/>
                </a:solidFill>
              </a:rPr>
              <a:t>Management</a:t>
            </a:r>
            <a:endParaRPr sz="2000"/>
          </a:p>
        </p:txBody>
      </p:sp>
      <p:sp>
        <p:nvSpPr>
          <p:cNvPr id="13" name="object 13"/>
          <p:cNvSpPr/>
          <p:nvPr/>
        </p:nvSpPr>
        <p:spPr>
          <a:xfrm>
            <a:off x="381000" y="1543050"/>
            <a:ext cx="8382000" cy="45529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950467" y="383286"/>
            <a:ext cx="756602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22145" marR="5080" indent="-1910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Managerial Roles – developed by  Henry Mintzberg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47217" y="1623121"/>
            <a:ext cx="8004175" cy="4361180"/>
          </a:xfrm>
          <a:prstGeom prst="rect">
            <a:avLst/>
          </a:prstGeom>
        </p:spPr>
        <p:txBody>
          <a:bodyPr vert="horz" wrap="square" lIns="0" tIns="222885" rIns="0" bIns="0" rtlCol="0">
            <a:spAutoFit/>
          </a:bodyPr>
          <a:lstStyle/>
          <a:p>
            <a:pPr marL="204470">
              <a:lnSpc>
                <a:spcPct val="100000"/>
              </a:lnSpc>
              <a:spcBef>
                <a:spcPts val="17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Role is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set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of expectation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for a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manager </a:t>
            </a:r>
            <a:r>
              <a:rPr sz="2400" spc="-400" dirty="0">
                <a:solidFill>
                  <a:srgbClr val="FFFFFF"/>
                </a:solidFill>
                <a:latin typeface="Arial"/>
                <a:cs typeface="Arial"/>
              </a:rPr>
              <a:t>‗s</a:t>
            </a:r>
            <a:r>
              <a:rPr sz="24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behaviors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  <a:spcBef>
                <a:spcPts val="1660"/>
              </a:spcBef>
            </a:pPr>
            <a:r>
              <a:rPr sz="2400" spc="3460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400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66FFFF"/>
                </a:solidFill>
                <a:latin typeface="Arial"/>
                <a:cs typeface="Arial"/>
              </a:rPr>
              <a:t>Interpersonal </a:t>
            </a:r>
            <a:r>
              <a:rPr sz="2400" spc="-5" dirty="0">
                <a:solidFill>
                  <a:srgbClr val="66FFFF"/>
                </a:solidFill>
                <a:latin typeface="Arial"/>
                <a:cs typeface="Arial"/>
              </a:rPr>
              <a:t>Roles </a:t>
            </a:r>
            <a:r>
              <a:rPr sz="2400" dirty="0">
                <a:solidFill>
                  <a:srgbClr val="66FFFF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66FFFF"/>
                </a:solidFill>
                <a:latin typeface="Arial"/>
                <a:cs typeface="Arial"/>
              </a:rPr>
              <a:t>helps </a:t>
            </a:r>
            <a:r>
              <a:rPr sz="2400" dirty="0">
                <a:solidFill>
                  <a:srgbClr val="66FFFF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66FFFF"/>
                </a:solidFill>
                <a:latin typeface="Arial"/>
                <a:cs typeface="Arial"/>
              </a:rPr>
              <a:t>managers </a:t>
            </a:r>
            <a:r>
              <a:rPr sz="2400" dirty="0">
                <a:solidFill>
                  <a:srgbClr val="66FFFF"/>
                </a:solidFill>
                <a:latin typeface="Arial"/>
                <a:cs typeface="Arial"/>
              </a:rPr>
              <a:t>in </a:t>
            </a:r>
            <a:r>
              <a:rPr sz="2400" spc="-235" dirty="0">
                <a:solidFill>
                  <a:srgbClr val="66FFFF"/>
                </a:solidFill>
                <a:latin typeface="Arial"/>
                <a:cs typeface="Arial"/>
              </a:rPr>
              <a:t>managing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ts val="2735"/>
              </a:lnSpc>
            </a:pPr>
            <a:r>
              <a:rPr sz="2400" spc="-5" dirty="0">
                <a:solidFill>
                  <a:srgbClr val="66FFFF"/>
                </a:solidFill>
                <a:latin typeface="Arial"/>
                <a:cs typeface="Arial"/>
              </a:rPr>
              <a:t>the organizational</a:t>
            </a:r>
            <a:r>
              <a:rPr sz="2400" spc="15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6FFFF"/>
                </a:solidFill>
                <a:latin typeface="Arial"/>
                <a:cs typeface="Arial"/>
              </a:rPr>
              <a:t>smoothly</a:t>
            </a:r>
            <a:endParaRPr sz="2400">
              <a:latin typeface="Arial"/>
              <a:cs typeface="Arial"/>
            </a:endParaRPr>
          </a:p>
          <a:p>
            <a:pPr marL="756285" marR="109220" indent="-287020">
              <a:lnSpc>
                <a:spcPts val="2590"/>
              </a:lnSpc>
              <a:spcBef>
                <a:spcPts val="6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i="1" spc="-5" dirty="0">
                <a:solidFill>
                  <a:srgbClr val="FFFF00"/>
                </a:solidFill>
                <a:latin typeface="Arial"/>
                <a:cs typeface="Arial"/>
              </a:rPr>
              <a:t>Figurehead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Managers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appear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at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community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function,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attend social events and signing  legal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documents</a:t>
            </a:r>
            <a:endParaRPr sz="2400">
              <a:latin typeface="Arial"/>
              <a:cs typeface="Arial"/>
            </a:endParaRPr>
          </a:p>
          <a:p>
            <a:pPr marL="756285" marR="5080" indent="-287020">
              <a:lnSpc>
                <a:spcPts val="2590"/>
              </a:lnSpc>
              <a:spcBef>
                <a:spcPts val="58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i="1" spc="-5" dirty="0">
                <a:solidFill>
                  <a:srgbClr val="FFFF00"/>
                </a:solidFill>
                <a:latin typeface="Arial"/>
                <a:cs typeface="Arial"/>
              </a:rPr>
              <a:t>Leader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Responsibility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for the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success/failure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their  work groups.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person responsible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hiring, training  and motivating subordinates in</a:t>
            </a:r>
            <a:r>
              <a:rPr sz="24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organization.</a:t>
            </a:r>
            <a:endParaRPr sz="2400">
              <a:latin typeface="Arial"/>
              <a:cs typeface="Arial"/>
            </a:endParaRPr>
          </a:p>
          <a:p>
            <a:pPr marL="756285" marR="513715" indent="-287020">
              <a:lnSpc>
                <a:spcPts val="2590"/>
              </a:lnSpc>
              <a:spcBef>
                <a:spcPts val="58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i="1" spc="-5" dirty="0">
                <a:solidFill>
                  <a:srgbClr val="FFFF00"/>
                </a:solidFill>
                <a:latin typeface="Arial"/>
                <a:cs typeface="Arial"/>
              </a:rPr>
              <a:t>Liaison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A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person who perform and interacts</a:t>
            </a:r>
            <a:r>
              <a:rPr sz="24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people outside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organizations.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495122"/>
            <a:ext cx="1604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</a:t>
            </a:r>
            <a:r>
              <a:rPr spc="-20" dirty="0"/>
              <a:t>n</a:t>
            </a:r>
            <a:r>
              <a:rPr spc="-5" dirty="0"/>
              <a:t>t…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47217" y="1326007"/>
            <a:ext cx="8264525" cy="422719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54965" marR="383540" indent="-342900">
              <a:lnSpc>
                <a:spcPct val="90000"/>
              </a:lnSpc>
              <a:spcBef>
                <a:spcPts val="415"/>
              </a:spcBef>
            </a:pPr>
            <a:r>
              <a:rPr sz="2600" spc="3754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600" spc="-3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66FFFF"/>
                </a:solidFill>
                <a:latin typeface="Arial"/>
                <a:cs typeface="Arial"/>
              </a:rPr>
              <a:t>Informational Roles – managers responsible for  ensuring that the people with whom they work</a:t>
            </a:r>
            <a:r>
              <a:rPr sz="2600" spc="-5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66FFFF"/>
                </a:solidFill>
                <a:latin typeface="Arial"/>
                <a:cs typeface="Arial"/>
              </a:rPr>
              <a:t>have  sufficient information to </a:t>
            </a:r>
            <a:r>
              <a:rPr sz="2600" spc="5" dirty="0">
                <a:solidFill>
                  <a:srgbClr val="66FFFF"/>
                </a:solidFill>
                <a:latin typeface="Arial"/>
                <a:cs typeface="Arial"/>
              </a:rPr>
              <a:t>do </a:t>
            </a:r>
            <a:r>
              <a:rPr sz="2600" dirty="0">
                <a:solidFill>
                  <a:srgbClr val="66FFFF"/>
                </a:solidFill>
                <a:latin typeface="Arial"/>
                <a:cs typeface="Arial"/>
              </a:rPr>
              <a:t>their jobs</a:t>
            </a:r>
            <a:r>
              <a:rPr sz="2600" spc="-6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66FFFF"/>
                </a:solidFill>
                <a:latin typeface="Arial"/>
                <a:cs typeface="Arial"/>
              </a:rPr>
              <a:t>effectively</a:t>
            </a:r>
            <a:endParaRPr sz="2600">
              <a:latin typeface="Arial"/>
              <a:cs typeface="Arial"/>
            </a:endParaRPr>
          </a:p>
          <a:p>
            <a:pPr marL="756285" marR="5080" indent="-287020">
              <a:lnSpc>
                <a:spcPts val="2810"/>
              </a:lnSpc>
              <a:spcBef>
                <a:spcPts val="66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600" i="1" dirty="0">
                <a:solidFill>
                  <a:srgbClr val="FFFF00"/>
                </a:solidFill>
                <a:latin typeface="Arial"/>
                <a:cs typeface="Arial"/>
              </a:rPr>
              <a:t>Monitor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– Managers seek out information from</a:t>
            </a:r>
            <a:r>
              <a:rPr sz="26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their  subordinates.</a:t>
            </a:r>
            <a:endParaRPr sz="2600">
              <a:latin typeface="Arial"/>
              <a:cs typeface="Arial"/>
            </a:endParaRPr>
          </a:p>
          <a:p>
            <a:pPr marL="756285" marR="1016000" indent="-287020">
              <a:lnSpc>
                <a:spcPct val="90000"/>
              </a:lnSpc>
              <a:spcBef>
                <a:spcPts val="58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600" i="1" dirty="0">
                <a:solidFill>
                  <a:srgbClr val="FFFF00"/>
                </a:solidFill>
                <a:latin typeface="Arial"/>
                <a:cs typeface="Arial"/>
              </a:rPr>
              <a:t>Disseminator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– information receive  internally/externally will be transmitted to</a:t>
            </a:r>
            <a:r>
              <a:rPr sz="26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subordinates.</a:t>
            </a:r>
            <a:endParaRPr sz="2600">
              <a:latin typeface="Arial"/>
              <a:cs typeface="Arial"/>
            </a:endParaRPr>
          </a:p>
          <a:p>
            <a:pPr marL="756285" marR="648335" indent="-287020">
              <a:lnSpc>
                <a:spcPts val="2810"/>
              </a:lnSpc>
              <a:spcBef>
                <a:spcPts val="66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600" i="1" dirty="0">
                <a:solidFill>
                  <a:srgbClr val="FFFF00"/>
                </a:solidFill>
                <a:latin typeface="Arial"/>
                <a:cs typeface="Arial"/>
              </a:rPr>
              <a:t>Spokesperson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– Managers must often  communicate information to individuals</a:t>
            </a:r>
            <a:r>
              <a:rPr sz="2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outside  their units and their</a:t>
            </a:r>
            <a:r>
              <a:rPr sz="2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organizations.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495122"/>
            <a:ext cx="1604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</a:t>
            </a:r>
            <a:r>
              <a:rPr spc="-20" dirty="0"/>
              <a:t>n</a:t>
            </a:r>
            <a:r>
              <a:rPr spc="-5" dirty="0"/>
              <a:t>t…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47217" y="1249756"/>
            <a:ext cx="8002270" cy="48075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marR="334645" indent="-342900">
              <a:lnSpc>
                <a:spcPts val="3020"/>
              </a:lnSpc>
              <a:spcBef>
                <a:spcPts val="480"/>
              </a:spcBef>
            </a:pPr>
            <a:r>
              <a:rPr sz="2800" spc="380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800" spc="380" dirty="0">
                <a:solidFill>
                  <a:srgbClr val="66FFFF"/>
                </a:solidFill>
                <a:latin typeface="Arial"/>
                <a:cs typeface="Arial"/>
              </a:rPr>
              <a:t>Decisional </a:t>
            </a:r>
            <a:r>
              <a:rPr sz="2800" spc="-5" dirty="0">
                <a:solidFill>
                  <a:srgbClr val="66FFFF"/>
                </a:solidFill>
                <a:latin typeface="Arial"/>
                <a:cs typeface="Arial"/>
              </a:rPr>
              <a:t>Roles – </a:t>
            </a:r>
            <a:r>
              <a:rPr sz="2800" dirty="0">
                <a:solidFill>
                  <a:srgbClr val="66FFFF"/>
                </a:solidFill>
                <a:latin typeface="Arial"/>
                <a:cs typeface="Arial"/>
              </a:rPr>
              <a:t>Managers</a:t>
            </a:r>
            <a:r>
              <a:rPr sz="2800" spc="-275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66FFFF"/>
                </a:solidFill>
                <a:latin typeface="Arial"/>
                <a:cs typeface="Arial"/>
              </a:rPr>
              <a:t>responsibility  </a:t>
            </a:r>
            <a:r>
              <a:rPr sz="2800" dirty="0">
                <a:solidFill>
                  <a:srgbClr val="66FFFF"/>
                </a:solidFill>
                <a:latin typeface="Arial"/>
                <a:cs typeface="Arial"/>
              </a:rPr>
              <a:t>for processing information and reaching  conclusions.</a:t>
            </a:r>
            <a:endParaRPr sz="2800">
              <a:latin typeface="Arial"/>
              <a:cs typeface="Arial"/>
            </a:endParaRPr>
          </a:p>
          <a:p>
            <a:pPr marL="756285" marR="304800" indent="-287020">
              <a:lnSpc>
                <a:spcPct val="100000"/>
              </a:lnSpc>
              <a:spcBef>
                <a:spcPts val="55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i="1" spc="-5" dirty="0">
                <a:solidFill>
                  <a:srgbClr val="FFFF00"/>
                </a:solidFill>
                <a:latin typeface="Arial"/>
                <a:cs typeface="Arial"/>
              </a:rPr>
              <a:t>Entrepreneur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Managers initiates projects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that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capitalize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opportunities and have been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identified</a:t>
            </a:r>
            <a:endParaRPr sz="2400">
              <a:latin typeface="Arial"/>
              <a:cs typeface="Arial"/>
            </a:endParaRPr>
          </a:p>
          <a:p>
            <a:pPr marL="756285" marR="370205" indent="-287020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i="1" spc="-5" dirty="0">
                <a:solidFill>
                  <a:srgbClr val="FFFF00"/>
                </a:solidFill>
                <a:latin typeface="Arial"/>
                <a:cs typeface="Arial"/>
              </a:rPr>
              <a:t>Disturbance Handler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Managers is responsible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corrective actions when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organizations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faces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important and unexpected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disturbances</a:t>
            </a:r>
            <a:endParaRPr sz="2400">
              <a:latin typeface="Arial"/>
              <a:cs typeface="Arial"/>
            </a:endParaRPr>
          </a:p>
          <a:p>
            <a:pPr marL="756285" indent="-287655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i="1" spc="-5" dirty="0">
                <a:solidFill>
                  <a:srgbClr val="FFFF00"/>
                </a:solidFill>
                <a:latin typeface="Arial"/>
                <a:cs typeface="Arial"/>
              </a:rPr>
              <a:t>Resources Allocator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Managers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responsible</a:t>
            </a:r>
            <a:r>
              <a:rPr sz="2400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allocating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resources or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organizations</a:t>
            </a:r>
            <a:endParaRPr sz="24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i="1" spc="-5" dirty="0">
                <a:solidFill>
                  <a:srgbClr val="FFFF00"/>
                </a:solidFill>
                <a:latin typeface="Arial"/>
                <a:cs typeface="Arial"/>
              </a:rPr>
              <a:t>Negotiator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Managers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negotiate with  employees, suppliers,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customers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or other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workgroups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31762" y="63"/>
            <a:ext cx="9012555" cy="1430655"/>
            <a:chOff x="131762" y="63"/>
            <a:chExt cx="9012555" cy="1430655"/>
          </a:xfrm>
        </p:grpSpPr>
        <p:sp>
          <p:nvSpPr>
            <p:cNvPr id="5" name="object 5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4187" y="555688"/>
              <a:ext cx="8177149" cy="8747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84187" y="555688"/>
            <a:ext cx="8177530" cy="875030"/>
          </a:xfrm>
          <a:prstGeom prst="rect">
            <a:avLst/>
          </a:prstGeom>
          <a:ln w="12700">
            <a:solidFill>
              <a:srgbClr val="4D4D4D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696085" marR="522605" indent="-1605280">
              <a:lnSpc>
                <a:spcPct val="100000"/>
              </a:lnSpc>
              <a:spcBef>
                <a:spcPts val="500"/>
              </a:spcBef>
              <a:tabLst>
                <a:tab pos="1696085" algn="l"/>
              </a:tabLst>
            </a:pPr>
            <a:r>
              <a:rPr sz="2400" spc="-5" dirty="0">
                <a:solidFill>
                  <a:srgbClr val="6699FF"/>
                </a:solidFill>
              </a:rPr>
              <a:t>Figure</a:t>
            </a:r>
            <a:r>
              <a:rPr sz="2400" spc="10" dirty="0">
                <a:solidFill>
                  <a:srgbClr val="6699FF"/>
                </a:solidFill>
              </a:rPr>
              <a:t> </a:t>
            </a:r>
            <a:r>
              <a:rPr sz="2400" spc="-5" dirty="0">
                <a:solidFill>
                  <a:srgbClr val="6699FF"/>
                </a:solidFill>
              </a:rPr>
              <a:t>2.1	Chronological Development </a:t>
            </a:r>
            <a:r>
              <a:rPr sz="2400" dirty="0">
                <a:solidFill>
                  <a:srgbClr val="6699FF"/>
                </a:solidFill>
              </a:rPr>
              <a:t>of </a:t>
            </a:r>
            <a:r>
              <a:rPr sz="2400" spc="-5" dirty="0">
                <a:solidFill>
                  <a:srgbClr val="6699FF"/>
                </a:solidFill>
              </a:rPr>
              <a:t>Management  Perspectives</a:t>
            </a:r>
            <a:endParaRPr sz="2400"/>
          </a:p>
        </p:txBody>
      </p:sp>
      <p:sp>
        <p:nvSpPr>
          <p:cNvPr id="13" name="object 13"/>
          <p:cNvSpPr/>
          <p:nvPr/>
        </p:nvSpPr>
        <p:spPr>
          <a:xfrm>
            <a:off x="1371600" y="1504949"/>
            <a:ext cx="6419850" cy="53530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Comprehensive Analysis of  Management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48533" rIns="0" bIns="0" rtlCol="0">
            <a:spAutoFit/>
          </a:bodyPr>
          <a:lstStyle/>
          <a:p>
            <a:pPr marL="491490" marR="5080" indent="-231775">
              <a:lnSpc>
                <a:spcPct val="100000"/>
              </a:lnSpc>
              <a:spcBef>
                <a:spcPts val="105"/>
              </a:spcBef>
            </a:pPr>
            <a:r>
              <a:rPr dirty="0"/>
              <a:t>1)</a:t>
            </a:r>
            <a:r>
              <a:rPr dirty="0">
                <a:solidFill>
                  <a:srgbClr val="FFFF00"/>
                </a:solidFill>
              </a:rPr>
              <a:t> </a:t>
            </a:r>
            <a:r>
              <a:rPr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Classical approach</a:t>
            </a:r>
            <a:r>
              <a:rPr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/>
              <a:t>to </a:t>
            </a:r>
            <a:r>
              <a:rPr spc="-5" dirty="0"/>
              <a:t>management  </a:t>
            </a:r>
            <a:r>
              <a:rPr dirty="0"/>
              <a:t>resulted from the first </a:t>
            </a:r>
            <a:r>
              <a:rPr spc="-5" dirty="0"/>
              <a:t>significant,  </a:t>
            </a:r>
            <a:r>
              <a:rPr dirty="0"/>
              <a:t>concentrated effort to develop a </a:t>
            </a:r>
            <a:r>
              <a:rPr spc="-5" dirty="0"/>
              <a:t>body </a:t>
            </a:r>
            <a:r>
              <a:rPr spc="-10" dirty="0"/>
              <a:t>of  management thought. Management </a:t>
            </a:r>
            <a:r>
              <a:rPr spc="-5" dirty="0"/>
              <a:t>writers  </a:t>
            </a:r>
            <a:r>
              <a:rPr dirty="0"/>
              <a:t>who </a:t>
            </a:r>
            <a:r>
              <a:rPr spc="-5" dirty="0"/>
              <a:t>participated </a:t>
            </a:r>
            <a:r>
              <a:rPr dirty="0"/>
              <a:t>in </a:t>
            </a:r>
            <a:r>
              <a:rPr spc="-5" dirty="0"/>
              <a:t>this </a:t>
            </a:r>
            <a:r>
              <a:rPr dirty="0"/>
              <a:t>efforts are  considered the </a:t>
            </a:r>
            <a:r>
              <a:rPr spc="-5" dirty="0"/>
              <a:t>pioneer </a:t>
            </a:r>
            <a:r>
              <a:rPr dirty="0"/>
              <a:t>of </a:t>
            </a:r>
            <a:r>
              <a:rPr spc="-5" dirty="0"/>
              <a:t>management  </a:t>
            </a:r>
            <a:r>
              <a:rPr dirty="0"/>
              <a:t>study.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1437005"/>
            <a:chOff x="131762" y="63"/>
            <a:chExt cx="9012555" cy="1437005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4187" y="555688"/>
              <a:ext cx="8177149" cy="8747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4187" y="555688"/>
              <a:ext cx="8177530" cy="875030"/>
            </a:xfrm>
            <a:custGeom>
              <a:avLst/>
              <a:gdLst/>
              <a:ahLst/>
              <a:cxnLst/>
              <a:rect l="l" t="t" r="r" b="b"/>
              <a:pathLst>
                <a:path w="8177530" h="875030">
                  <a:moveTo>
                    <a:pt x="0" y="874712"/>
                  </a:moveTo>
                  <a:lnTo>
                    <a:pt x="8177149" y="874712"/>
                  </a:lnTo>
                  <a:lnTo>
                    <a:pt x="8177149" y="0"/>
                  </a:lnTo>
                  <a:lnTo>
                    <a:pt x="0" y="0"/>
                  </a:lnTo>
                  <a:lnTo>
                    <a:pt x="0" y="874712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2700" rIns="0" bIns="0" rtlCol="0">
            <a:spAutoFit/>
          </a:bodyPr>
          <a:lstStyle/>
          <a:p>
            <a:pPr marL="164465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6699FF"/>
                </a:solidFill>
              </a:rPr>
              <a:t>Subfields </a:t>
            </a:r>
            <a:r>
              <a:rPr sz="2400" dirty="0">
                <a:solidFill>
                  <a:srgbClr val="6699FF"/>
                </a:solidFill>
              </a:rPr>
              <a:t>of the </a:t>
            </a:r>
            <a:r>
              <a:rPr sz="2400" spc="-5" dirty="0">
                <a:solidFill>
                  <a:srgbClr val="6699FF"/>
                </a:solidFill>
              </a:rPr>
              <a:t>Classical Perspective on  Management</a:t>
            </a:r>
            <a:endParaRPr sz="2400"/>
          </a:p>
        </p:txBody>
      </p:sp>
      <p:grpSp>
        <p:nvGrpSpPr>
          <p:cNvPr id="13" name="object 13"/>
          <p:cNvGrpSpPr/>
          <p:nvPr/>
        </p:nvGrpSpPr>
        <p:grpSpPr>
          <a:xfrm>
            <a:off x="723900" y="1341119"/>
            <a:ext cx="6858000" cy="5516880"/>
            <a:chOff x="723900" y="1341119"/>
            <a:chExt cx="6858000" cy="5516880"/>
          </a:xfrm>
        </p:grpSpPr>
        <p:sp>
          <p:nvSpPr>
            <p:cNvPr id="14" name="object 14"/>
            <p:cNvSpPr/>
            <p:nvPr/>
          </p:nvSpPr>
          <p:spPr>
            <a:xfrm>
              <a:off x="2438400" y="1660524"/>
              <a:ext cx="5143500" cy="519747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62000" y="1371599"/>
              <a:ext cx="2924175" cy="1583055"/>
            </a:xfrm>
            <a:custGeom>
              <a:avLst/>
              <a:gdLst/>
              <a:ahLst/>
              <a:cxnLst/>
              <a:rect l="l" t="t" r="r" b="b"/>
              <a:pathLst>
                <a:path w="2924175" h="1583055">
                  <a:moveTo>
                    <a:pt x="2286000" y="0"/>
                  </a:moveTo>
                  <a:lnTo>
                    <a:pt x="0" y="0"/>
                  </a:lnTo>
                  <a:lnTo>
                    <a:pt x="0" y="925576"/>
                  </a:lnTo>
                  <a:lnTo>
                    <a:pt x="1333500" y="925576"/>
                  </a:lnTo>
                  <a:lnTo>
                    <a:pt x="2924175" y="1582801"/>
                  </a:lnTo>
                  <a:lnTo>
                    <a:pt x="1905000" y="925576"/>
                  </a:lnTo>
                  <a:lnTo>
                    <a:pt x="2286000" y="925576"/>
                  </a:lnTo>
                  <a:lnTo>
                    <a:pt x="2286000" y="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2000" y="1371599"/>
              <a:ext cx="2924175" cy="1583055"/>
            </a:xfrm>
            <a:custGeom>
              <a:avLst/>
              <a:gdLst/>
              <a:ahLst/>
              <a:cxnLst/>
              <a:rect l="l" t="t" r="r" b="b"/>
              <a:pathLst>
                <a:path w="2924175" h="1583055">
                  <a:moveTo>
                    <a:pt x="0" y="0"/>
                  </a:moveTo>
                  <a:lnTo>
                    <a:pt x="1333500" y="0"/>
                  </a:lnTo>
                  <a:lnTo>
                    <a:pt x="1905000" y="0"/>
                  </a:lnTo>
                  <a:lnTo>
                    <a:pt x="2286000" y="0"/>
                  </a:lnTo>
                  <a:lnTo>
                    <a:pt x="2286000" y="539876"/>
                  </a:lnTo>
                  <a:lnTo>
                    <a:pt x="2286000" y="771271"/>
                  </a:lnTo>
                  <a:lnTo>
                    <a:pt x="2286000" y="925576"/>
                  </a:lnTo>
                  <a:lnTo>
                    <a:pt x="1905000" y="925576"/>
                  </a:lnTo>
                  <a:lnTo>
                    <a:pt x="2924175" y="1582801"/>
                  </a:lnTo>
                  <a:lnTo>
                    <a:pt x="1333500" y="925576"/>
                  </a:lnTo>
                  <a:lnTo>
                    <a:pt x="0" y="925576"/>
                  </a:lnTo>
                  <a:lnTo>
                    <a:pt x="0" y="771271"/>
                  </a:lnTo>
                  <a:lnTo>
                    <a:pt x="0" y="53987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22020" y="1341119"/>
              <a:ext cx="2052827" cy="3825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23900" y="1615439"/>
              <a:ext cx="2446020" cy="38252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07947" y="1889759"/>
              <a:ext cx="1616964" cy="38252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855675" y="1397634"/>
            <a:ext cx="20980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Focuses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individual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worker’s 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productivity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83463" y="3169920"/>
            <a:ext cx="2567940" cy="1238885"/>
            <a:chOff x="283463" y="3169920"/>
            <a:chExt cx="2567940" cy="1238885"/>
          </a:xfrm>
        </p:grpSpPr>
        <p:sp>
          <p:nvSpPr>
            <p:cNvPr id="22" name="object 22"/>
            <p:cNvSpPr/>
            <p:nvPr/>
          </p:nvSpPr>
          <p:spPr>
            <a:xfrm>
              <a:off x="304799" y="3200400"/>
              <a:ext cx="2540000" cy="1202055"/>
            </a:xfrm>
            <a:custGeom>
              <a:avLst/>
              <a:gdLst/>
              <a:ahLst/>
              <a:cxnLst/>
              <a:rect l="l" t="t" r="r" b="b"/>
              <a:pathLst>
                <a:path w="2540000" h="1202054">
                  <a:moveTo>
                    <a:pt x="1920875" y="0"/>
                  </a:moveTo>
                  <a:lnTo>
                    <a:pt x="0" y="0"/>
                  </a:lnTo>
                  <a:lnTo>
                    <a:pt x="0" y="925449"/>
                  </a:lnTo>
                  <a:lnTo>
                    <a:pt x="1920875" y="925449"/>
                  </a:lnTo>
                  <a:lnTo>
                    <a:pt x="1920875" y="771270"/>
                  </a:lnTo>
                  <a:lnTo>
                    <a:pt x="2540000" y="1201801"/>
                  </a:lnTo>
                  <a:lnTo>
                    <a:pt x="1920875" y="539876"/>
                  </a:lnTo>
                  <a:lnTo>
                    <a:pt x="1920875" y="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04799" y="3200400"/>
              <a:ext cx="2540000" cy="1202055"/>
            </a:xfrm>
            <a:custGeom>
              <a:avLst/>
              <a:gdLst/>
              <a:ahLst/>
              <a:cxnLst/>
              <a:rect l="l" t="t" r="r" b="b"/>
              <a:pathLst>
                <a:path w="2540000" h="1202054">
                  <a:moveTo>
                    <a:pt x="0" y="0"/>
                  </a:moveTo>
                  <a:lnTo>
                    <a:pt x="1120521" y="0"/>
                  </a:lnTo>
                  <a:lnTo>
                    <a:pt x="1600708" y="0"/>
                  </a:lnTo>
                  <a:lnTo>
                    <a:pt x="1920875" y="0"/>
                  </a:lnTo>
                  <a:lnTo>
                    <a:pt x="1920875" y="539876"/>
                  </a:lnTo>
                  <a:lnTo>
                    <a:pt x="2540000" y="1201801"/>
                  </a:lnTo>
                  <a:lnTo>
                    <a:pt x="1920875" y="771270"/>
                  </a:lnTo>
                  <a:lnTo>
                    <a:pt x="1920875" y="925449"/>
                  </a:lnTo>
                  <a:lnTo>
                    <a:pt x="1600708" y="925449"/>
                  </a:lnTo>
                  <a:lnTo>
                    <a:pt x="1120521" y="925449"/>
                  </a:lnTo>
                  <a:lnTo>
                    <a:pt x="0" y="925449"/>
                  </a:lnTo>
                  <a:lnTo>
                    <a:pt x="0" y="771270"/>
                  </a:lnTo>
                  <a:lnTo>
                    <a:pt x="0" y="53987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83463" y="3169920"/>
              <a:ext cx="2052827" cy="38252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66343" y="3444240"/>
              <a:ext cx="1684020" cy="38252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16051" y="3718560"/>
              <a:ext cx="1722120" cy="38252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15239" y="3226689"/>
            <a:ext cx="16998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Focuses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functions of 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472173" y="1844039"/>
            <a:ext cx="2213610" cy="2480310"/>
            <a:chOff x="6472173" y="1844039"/>
            <a:chExt cx="2213610" cy="2480310"/>
          </a:xfrm>
        </p:grpSpPr>
        <p:sp>
          <p:nvSpPr>
            <p:cNvPr id="29" name="object 29"/>
            <p:cNvSpPr/>
            <p:nvPr/>
          </p:nvSpPr>
          <p:spPr>
            <a:xfrm>
              <a:off x="6478523" y="1874900"/>
              <a:ext cx="2116455" cy="2443480"/>
            </a:xfrm>
            <a:custGeom>
              <a:avLst/>
              <a:gdLst/>
              <a:ahLst/>
              <a:cxnLst/>
              <a:rect l="l" t="t" r="r" b="b"/>
              <a:pathLst>
                <a:path w="2116454" h="2443479">
                  <a:moveTo>
                    <a:pt x="2116201" y="0"/>
                  </a:moveTo>
                  <a:lnTo>
                    <a:pt x="287400" y="0"/>
                  </a:lnTo>
                  <a:lnTo>
                    <a:pt x="287400" y="1200023"/>
                  </a:lnTo>
                  <a:lnTo>
                    <a:pt x="592201" y="1200023"/>
                  </a:lnTo>
                  <a:lnTo>
                    <a:pt x="0" y="2443099"/>
                  </a:lnTo>
                  <a:lnTo>
                    <a:pt x="1049401" y="1200023"/>
                  </a:lnTo>
                  <a:lnTo>
                    <a:pt x="2116201" y="1200023"/>
                  </a:lnTo>
                  <a:lnTo>
                    <a:pt x="2116201" y="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478523" y="1874900"/>
              <a:ext cx="2116455" cy="2443480"/>
            </a:xfrm>
            <a:custGeom>
              <a:avLst/>
              <a:gdLst/>
              <a:ahLst/>
              <a:cxnLst/>
              <a:rect l="l" t="t" r="r" b="b"/>
              <a:pathLst>
                <a:path w="2116454" h="2443479">
                  <a:moveTo>
                    <a:pt x="287400" y="0"/>
                  </a:moveTo>
                  <a:lnTo>
                    <a:pt x="592201" y="0"/>
                  </a:lnTo>
                  <a:lnTo>
                    <a:pt x="1049401" y="0"/>
                  </a:lnTo>
                  <a:lnTo>
                    <a:pt x="2116201" y="0"/>
                  </a:lnTo>
                  <a:lnTo>
                    <a:pt x="2116201" y="700024"/>
                  </a:lnTo>
                  <a:lnTo>
                    <a:pt x="2116201" y="999998"/>
                  </a:lnTo>
                  <a:lnTo>
                    <a:pt x="2116201" y="1200023"/>
                  </a:lnTo>
                  <a:lnTo>
                    <a:pt x="1049401" y="1200023"/>
                  </a:lnTo>
                  <a:lnTo>
                    <a:pt x="0" y="2443099"/>
                  </a:lnTo>
                  <a:lnTo>
                    <a:pt x="592201" y="1200023"/>
                  </a:lnTo>
                  <a:lnTo>
                    <a:pt x="287400" y="1200023"/>
                  </a:lnTo>
                  <a:lnTo>
                    <a:pt x="287400" y="999998"/>
                  </a:lnTo>
                  <a:lnTo>
                    <a:pt x="287400" y="700024"/>
                  </a:lnTo>
                  <a:lnTo>
                    <a:pt x="28740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900671" y="1844039"/>
              <a:ext cx="1645920" cy="38252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967727" y="2118359"/>
              <a:ext cx="1519427" cy="38252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760463" y="2392679"/>
              <a:ext cx="1924812" cy="38252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144511" y="2667000"/>
              <a:ext cx="1097279" cy="38252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892543" y="1900809"/>
            <a:ext cx="15767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Focuses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on 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overall 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org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niz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tional 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392633"/>
            <a:ext cx="77330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1a) Scientific Management:</a:t>
            </a:r>
            <a:r>
              <a:rPr spc="45" dirty="0"/>
              <a:t> </a:t>
            </a:r>
            <a:r>
              <a:rPr spc="-5" dirty="0"/>
              <a:t>Taylor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12140" y="1061973"/>
            <a:ext cx="7841615" cy="551307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540"/>
              </a:spcBef>
              <a:buClr>
                <a:srgbClr val="FFFF00"/>
              </a:buClr>
              <a:buSzPct val="7916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Frederick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W.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Taylor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(1856-1915)</a:t>
            </a:r>
            <a:endParaRPr sz="2400">
              <a:latin typeface="Arial"/>
              <a:cs typeface="Arial"/>
            </a:endParaRPr>
          </a:p>
          <a:p>
            <a:pPr marL="654050" lvl="1" indent="-184785">
              <a:lnSpc>
                <a:spcPct val="100000"/>
              </a:lnSpc>
              <a:spcBef>
                <a:spcPts val="1440"/>
              </a:spcBef>
              <a:buChar char="-"/>
              <a:tabLst>
                <a:tab pos="6546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Father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―Scientific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Management.</a:t>
            </a:r>
            <a:endParaRPr sz="2400">
              <a:latin typeface="Arial"/>
              <a:cs typeface="Arial"/>
            </a:endParaRPr>
          </a:p>
          <a:p>
            <a:pPr marL="1155700" marR="5080" lvl="2" indent="-228600">
              <a:lnSpc>
                <a:spcPct val="100000"/>
              </a:lnSpc>
              <a:spcBef>
                <a:spcPts val="1440"/>
              </a:spcBef>
              <a:buClr>
                <a:srgbClr val="FFFF00"/>
              </a:buClr>
              <a:buSzPct val="79166"/>
              <a:buChar char="•"/>
              <a:tabLst>
                <a:tab pos="1155700" algn="l"/>
                <a:tab pos="11563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attempted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define </a:t>
            </a:r>
            <a:r>
              <a:rPr sz="2400" spc="-405" dirty="0">
                <a:solidFill>
                  <a:srgbClr val="FFFFFF"/>
                </a:solidFill>
                <a:latin typeface="Arial"/>
                <a:cs typeface="Arial"/>
              </a:rPr>
              <a:t>―the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one best </a:t>
            </a:r>
            <a:r>
              <a:rPr sz="2400" spc="-305" dirty="0">
                <a:solidFill>
                  <a:srgbClr val="FFFFFF"/>
                </a:solidFill>
                <a:latin typeface="Arial"/>
                <a:cs typeface="Arial"/>
              </a:rPr>
              <a:t>way‖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perform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every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task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through systematic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study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and other  scientific methods.</a:t>
            </a:r>
            <a:endParaRPr sz="2400">
              <a:latin typeface="Arial"/>
              <a:cs typeface="Arial"/>
            </a:endParaRPr>
          </a:p>
          <a:p>
            <a:pPr marL="1155700" marR="440690" lvl="2" indent="-228600">
              <a:lnSpc>
                <a:spcPct val="100000"/>
              </a:lnSpc>
              <a:spcBef>
                <a:spcPts val="1445"/>
              </a:spcBef>
              <a:buClr>
                <a:srgbClr val="FFFF00"/>
              </a:buClr>
              <a:buSzPct val="79166"/>
              <a:buChar char="•"/>
              <a:tabLst>
                <a:tab pos="1155700" algn="l"/>
                <a:tab pos="11563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believed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improved management practices  lead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improved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productivity.</a:t>
            </a:r>
            <a:endParaRPr sz="2400">
              <a:latin typeface="Arial"/>
              <a:cs typeface="Arial"/>
            </a:endParaRPr>
          </a:p>
          <a:p>
            <a:pPr marL="654050" lvl="1" indent="-184785">
              <a:lnSpc>
                <a:spcPct val="100000"/>
              </a:lnSpc>
              <a:spcBef>
                <a:spcPts val="1440"/>
              </a:spcBef>
              <a:buChar char="-"/>
              <a:tabLst>
                <a:tab pos="6546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Three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areas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of focus: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1440"/>
              </a:spcBef>
              <a:buClr>
                <a:srgbClr val="FFFF00"/>
              </a:buClr>
              <a:buSzPct val="79166"/>
              <a:buChar char="•"/>
              <a:tabLst>
                <a:tab pos="1155700" algn="l"/>
                <a:tab pos="115633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Task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1440"/>
              </a:spcBef>
              <a:buClr>
                <a:srgbClr val="FFFF00"/>
              </a:buClr>
              <a:buSzPct val="79166"/>
              <a:buChar char="•"/>
              <a:tabLst>
                <a:tab pos="1155700" algn="l"/>
                <a:tab pos="11563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Supervision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1440"/>
              </a:spcBef>
              <a:buClr>
                <a:srgbClr val="FFFF00"/>
              </a:buClr>
              <a:buSzPct val="79166"/>
              <a:buChar char="•"/>
              <a:tabLst>
                <a:tab pos="1155700" algn="l"/>
                <a:tab pos="11563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Motivation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954371" y="4470626"/>
            <a:ext cx="2190115" cy="2384425"/>
            <a:chOff x="6954371" y="4470626"/>
            <a:chExt cx="2190115" cy="2384425"/>
          </a:xfrm>
        </p:grpSpPr>
        <p:sp>
          <p:nvSpPr>
            <p:cNvPr id="13" name="object 13"/>
            <p:cNvSpPr/>
            <p:nvPr/>
          </p:nvSpPr>
          <p:spPr>
            <a:xfrm>
              <a:off x="6954371" y="5158179"/>
              <a:ext cx="2137410" cy="1678305"/>
            </a:xfrm>
            <a:custGeom>
              <a:avLst/>
              <a:gdLst/>
              <a:ahLst/>
              <a:cxnLst/>
              <a:rect l="l" t="t" r="r" b="b"/>
              <a:pathLst>
                <a:path w="2137409" h="1678304">
                  <a:moveTo>
                    <a:pt x="1067770" y="0"/>
                  </a:moveTo>
                  <a:lnTo>
                    <a:pt x="1012894" y="1243"/>
                  </a:lnTo>
                  <a:lnTo>
                    <a:pt x="959244" y="4972"/>
                  </a:lnTo>
                  <a:lnTo>
                    <a:pt x="905612" y="12447"/>
                  </a:lnTo>
                  <a:lnTo>
                    <a:pt x="853222" y="21166"/>
                  </a:lnTo>
                  <a:lnTo>
                    <a:pt x="800832" y="33631"/>
                  </a:lnTo>
                  <a:lnTo>
                    <a:pt x="750928" y="47322"/>
                  </a:lnTo>
                  <a:lnTo>
                    <a:pt x="701041" y="64760"/>
                  </a:lnTo>
                  <a:lnTo>
                    <a:pt x="652397" y="83457"/>
                  </a:lnTo>
                  <a:lnTo>
                    <a:pt x="604996" y="104624"/>
                  </a:lnTo>
                  <a:lnTo>
                    <a:pt x="558838" y="128294"/>
                  </a:lnTo>
                  <a:lnTo>
                    <a:pt x="513922" y="154450"/>
                  </a:lnTo>
                  <a:lnTo>
                    <a:pt x="471510" y="181849"/>
                  </a:lnTo>
                  <a:lnTo>
                    <a:pt x="429097" y="211752"/>
                  </a:lnTo>
                  <a:lnTo>
                    <a:pt x="389188" y="242880"/>
                  </a:lnTo>
                  <a:lnTo>
                    <a:pt x="350521" y="276512"/>
                  </a:lnTo>
                  <a:lnTo>
                    <a:pt x="313097" y="312647"/>
                  </a:lnTo>
                  <a:lnTo>
                    <a:pt x="278177" y="348765"/>
                  </a:lnTo>
                  <a:lnTo>
                    <a:pt x="244481" y="387369"/>
                  </a:lnTo>
                  <a:lnTo>
                    <a:pt x="212064" y="428477"/>
                  </a:lnTo>
                  <a:lnTo>
                    <a:pt x="182114" y="469584"/>
                  </a:lnTo>
                  <a:lnTo>
                    <a:pt x="154677" y="513178"/>
                  </a:lnTo>
                  <a:lnTo>
                    <a:pt x="128482" y="558032"/>
                  </a:lnTo>
                  <a:lnTo>
                    <a:pt x="106029" y="604111"/>
                  </a:lnTo>
                  <a:lnTo>
                    <a:pt x="83575" y="651451"/>
                  </a:lnTo>
                  <a:lnTo>
                    <a:pt x="64865" y="700017"/>
                  </a:lnTo>
                  <a:lnTo>
                    <a:pt x="48649" y="748600"/>
                  </a:lnTo>
                  <a:lnTo>
                    <a:pt x="33679" y="799669"/>
                  </a:lnTo>
                  <a:lnTo>
                    <a:pt x="21206" y="850739"/>
                  </a:lnTo>
                  <a:lnTo>
                    <a:pt x="12473" y="904294"/>
                  </a:lnTo>
                  <a:lnTo>
                    <a:pt x="4989" y="956624"/>
                  </a:lnTo>
                  <a:lnTo>
                    <a:pt x="1247" y="1011422"/>
                  </a:lnTo>
                  <a:lnTo>
                    <a:pt x="0" y="1066238"/>
                  </a:lnTo>
                  <a:lnTo>
                    <a:pt x="3742" y="1150939"/>
                  </a:lnTo>
                  <a:lnTo>
                    <a:pt x="12473" y="1233136"/>
                  </a:lnTo>
                  <a:lnTo>
                    <a:pt x="28689" y="1314108"/>
                  </a:lnTo>
                  <a:lnTo>
                    <a:pt x="51143" y="1392576"/>
                  </a:lnTo>
                  <a:lnTo>
                    <a:pt x="78586" y="1468559"/>
                  </a:lnTo>
                  <a:lnTo>
                    <a:pt x="111018" y="1540805"/>
                  </a:lnTo>
                  <a:lnTo>
                    <a:pt x="149688" y="1610560"/>
                  </a:lnTo>
                  <a:lnTo>
                    <a:pt x="193352" y="1677822"/>
                  </a:lnTo>
                  <a:lnTo>
                    <a:pt x="1944743" y="1677822"/>
                  </a:lnTo>
                  <a:lnTo>
                    <a:pt x="1987034" y="1610560"/>
                  </a:lnTo>
                  <a:lnTo>
                    <a:pt x="2025701" y="1540805"/>
                  </a:lnTo>
                  <a:lnTo>
                    <a:pt x="2058153" y="1468559"/>
                  </a:lnTo>
                  <a:lnTo>
                    <a:pt x="2085599" y="1392576"/>
                  </a:lnTo>
                  <a:lnTo>
                    <a:pt x="2108040" y="1314108"/>
                  </a:lnTo>
                  <a:lnTo>
                    <a:pt x="2124266" y="1233136"/>
                  </a:lnTo>
                  <a:lnTo>
                    <a:pt x="2133070" y="1150939"/>
                  </a:lnTo>
                  <a:lnTo>
                    <a:pt x="2136867" y="1066238"/>
                  </a:lnTo>
                  <a:lnTo>
                    <a:pt x="2135486" y="1011422"/>
                  </a:lnTo>
                  <a:lnTo>
                    <a:pt x="2131861" y="956624"/>
                  </a:lnTo>
                  <a:lnTo>
                    <a:pt x="2124266" y="904294"/>
                  </a:lnTo>
                  <a:lnTo>
                    <a:pt x="2115635" y="850739"/>
                  </a:lnTo>
                  <a:lnTo>
                    <a:pt x="2103034" y="799669"/>
                  </a:lnTo>
                  <a:lnTo>
                    <a:pt x="2088189" y="748600"/>
                  </a:lnTo>
                  <a:lnTo>
                    <a:pt x="2071963" y="700017"/>
                  </a:lnTo>
                  <a:lnTo>
                    <a:pt x="2053147" y="651451"/>
                  </a:lnTo>
                  <a:lnTo>
                    <a:pt x="2030707" y="604111"/>
                  </a:lnTo>
                  <a:lnTo>
                    <a:pt x="2008266" y="558032"/>
                  </a:lnTo>
                  <a:lnTo>
                    <a:pt x="1982201" y="513178"/>
                  </a:lnTo>
                  <a:lnTo>
                    <a:pt x="1954754" y="469584"/>
                  </a:lnTo>
                  <a:lnTo>
                    <a:pt x="1924719" y="428477"/>
                  </a:lnTo>
                  <a:lnTo>
                    <a:pt x="1892266" y="387369"/>
                  </a:lnTo>
                  <a:lnTo>
                    <a:pt x="1858606" y="348765"/>
                  </a:lnTo>
                  <a:lnTo>
                    <a:pt x="1823737" y="312647"/>
                  </a:lnTo>
                  <a:lnTo>
                    <a:pt x="1786278" y="276512"/>
                  </a:lnTo>
                  <a:lnTo>
                    <a:pt x="1747612" y="242880"/>
                  </a:lnTo>
                  <a:lnTo>
                    <a:pt x="1707685" y="211752"/>
                  </a:lnTo>
                  <a:lnTo>
                    <a:pt x="1665273" y="181849"/>
                  </a:lnTo>
                  <a:lnTo>
                    <a:pt x="1621617" y="154450"/>
                  </a:lnTo>
                  <a:lnTo>
                    <a:pt x="1576719" y="128294"/>
                  </a:lnTo>
                  <a:lnTo>
                    <a:pt x="1530561" y="104624"/>
                  </a:lnTo>
                  <a:lnTo>
                    <a:pt x="1483160" y="83457"/>
                  </a:lnTo>
                  <a:lnTo>
                    <a:pt x="1435759" y="64760"/>
                  </a:lnTo>
                  <a:lnTo>
                    <a:pt x="1385854" y="47322"/>
                  </a:lnTo>
                  <a:lnTo>
                    <a:pt x="1334725" y="33631"/>
                  </a:lnTo>
                  <a:lnTo>
                    <a:pt x="1283578" y="21166"/>
                  </a:lnTo>
                  <a:lnTo>
                    <a:pt x="1229928" y="12447"/>
                  </a:lnTo>
                  <a:lnTo>
                    <a:pt x="1177538" y="4972"/>
                  </a:lnTo>
                  <a:lnTo>
                    <a:pt x="1122663" y="1243"/>
                  </a:lnTo>
                  <a:lnTo>
                    <a:pt x="1067770" y="0"/>
                  </a:lnTo>
                  <a:close/>
                </a:path>
              </a:pathLst>
            </a:custGeom>
            <a:solidFill>
              <a:srgbClr val="7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288667" y="4470626"/>
              <a:ext cx="1395095" cy="2348230"/>
            </a:xfrm>
            <a:custGeom>
              <a:avLst/>
              <a:gdLst/>
              <a:ahLst/>
              <a:cxnLst/>
              <a:rect l="l" t="t" r="r" b="b"/>
              <a:pathLst>
                <a:path w="1395095" h="2348229">
                  <a:moveTo>
                    <a:pt x="993273" y="1436153"/>
                  </a:moveTo>
                  <a:lnTo>
                    <a:pt x="618717" y="1436153"/>
                  </a:lnTo>
                  <a:lnTo>
                    <a:pt x="637429" y="1438639"/>
                  </a:lnTo>
                  <a:lnTo>
                    <a:pt x="658627" y="1456076"/>
                  </a:lnTo>
                  <a:lnTo>
                    <a:pt x="683587" y="1488465"/>
                  </a:lnTo>
                  <a:lnTo>
                    <a:pt x="712277" y="1535805"/>
                  </a:lnTo>
                  <a:lnTo>
                    <a:pt x="727243" y="1560718"/>
                  </a:lnTo>
                  <a:lnTo>
                    <a:pt x="748440" y="1599322"/>
                  </a:lnTo>
                  <a:lnTo>
                    <a:pt x="775887" y="1647905"/>
                  </a:lnTo>
                  <a:lnTo>
                    <a:pt x="808322" y="1703964"/>
                  </a:lnTo>
                  <a:lnTo>
                    <a:pt x="843243" y="1767481"/>
                  </a:lnTo>
                  <a:lnTo>
                    <a:pt x="881926" y="1835988"/>
                  </a:lnTo>
                  <a:lnTo>
                    <a:pt x="920593" y="1906998"/>
                  </a:lnTo>
                  <a:lnTo>
                    <a:pt x="960503" y="1979234"/>
                  </a:lnTo>
                  <a:lnTo>
                    <a:pt x="1000429" y="2048983"/>
                  </a:lnTo>
                  <a:lnTo>
                    <a:pt x="1037836" y="2117507"/>
                  </a:lnTo>
                  <a:lnTo>
                    <a:pt x="1071531" y="2179781"/>
                  </a:lnTo>
                  <a:lnTo>
                    <a:pt x="1102706" y="2234586"/>
                  </a:lnTo>
                  <a:lnTo>
                    <a:pt x="1128909" y="2281920"/>
                  </a:lnTo>
                  <a:lnTo>
                    <a:pt x="1147621" y="2316796"/>
                  </a:lnTo>
                  <a:lnTo>
                    <a:pt x="1160084" y="2340463"/>
                  </a:lnTo>
                  <a:lnTo>
                    <a:pt x="1165073" y="2347937"/>
                  </a:lnTo>
                  <a:lnTo>
                    <a:pt x="1299802" y="2335480"/>
                  </a:lnTo>
                  <a:lnTo>
                    <a:pt x="1287322" y="2300604"/>
                  </a:lnTo>
                  <a:lnTo>
                    <a:pt x="1268610" y="2250779"/>
                  </a:lnTo>
                  <a:lnTo>
                    <a:pt x="1246152" y="2188500"/>
                  </a:lnTo>
                  <a:lnTo>
                    <a:pt x="1219966" y="2113761"/>
                  </a:lnTo>
                  <a:lnTo>
                    <a:pt x="1191277" y="2030303"/>
                  </a:lnTo>
                  <a:lnTo>
                    <a:pt x="1160084" y="1940629"/>
                  </a:lnTo>
                  <a:lnTo>
                    <a:pt x="1126407" y="1844706"/>
                  </a:lnTo>
                  <a:lnTo>
                    <a:pt x="1093971" y="1746314"/>
                  </a:lnTo>
                  <a:lnTo>
                    <a:pt x="1060293" y="1646662"/>
                  </a:lnTo>
                  <a:lnTo>
                    <a:pt x="1027858" y="1547010"/>
                  </a:lnTo>
                  <a:lnTo>
                    <a:pt x="993273" y="1436153"/>
                  </a:lnTo>
                  <a:close/>
                </a:path>
                <a:path w="1395095" h="2348229">
                  <a:moveTo>
                    <a:pt x="207073" y="910509"/>
                  </a:moveTo>
                  <a:lnTo>
                    <a:pt x="150937" y="991481"/>
                  </a:lnTo>
                  <a:lnTo>
                    <a:pt x="178384" y="1010162"/>
                  </a:lnTo>
                  <a:lnTo>
                    <a:pt x="203327" y="1026356"/>
                  </a:lnTo>
                  <a:lnTo>
                    <a:pt x="225785" y="1040047"/>
                  </a:lnTo>
                  <a:lnTo>
                    <a:pt x="265712" y="1061231"/>
                  </a:lnTo>
                  <a:lnTo>
                    <a:pt x="283163" y="1069950"/>
                  </a:lnTo>
                  <a:lnTo>
                    <a:pt x="313113" y="1082397"/>
                  </a:lnTo>
                  <a:lnTo>
                    <a:pt x="313113" y="1108554"/>
                  </a:lnTo>
                  <a:lnTo>
                    <a:pt x="309367" y="1204477"/>
                  </a:lnTo>
                  <a:lnTo>
                    <a:pt x="299390" y="1310344"/>
                  </a:lnTo>
                  <a:lnTo>
                    <a:pt x="288152" y="1408753"/>
                  </a:lnTo>
                  <a:lnTo>
                    <a:pt x="278175" y="1482250"/>
                  </a:lnTo>
                  <a:lnTo>
                    <a:pt x="263209" y="1588117"/>
                  </a:lnTo>
                  <a:lnTo>
                    <a:pt x="245740" y="1715169"/>
                  </a:lnTo>
                  <a:lnTo>
                    <a:pt x="228288" y="1852182"/>
                  </a:lnTo>
                  <a:lnTo>
                    <a:pt x="210819" y="1987952"/>
                  </a:lnTo>
                  <a:lnTo>
                    <a:pt x="193350" y="2113761"/>
                  </a:lnTo>
                  <a:lnTo>
                    <a:pt x="180887" y="2215903"/>
                  </a:lnTo>
                  <a:lnTo>
                    <a:pt x="172152" y="2285656"/>
                  </a:lnTo>
                  <a:lnTo>
                    <a:pt x="168406" y="2310567"/>
                  </a:lnTo>
                  <a:lnTo>
                    <a:pt x="353022" y="2310567"/>
                  </a:lnTo>
                  <a:lnTo>
                    <a:pt x="358011" y="2286902"/>
                  </a:lnTo>
                  <a:lnTo>
                    <a:pt x="371734" y="2222130"/>
                  </a:lnTo>
                  <a:lnTo>
                    <a:pt x="391689" y="2126226"/>
                  </a:lnTo>
                  <a:lnTo>
                    <a:pt x="417892" y="2011622"/>
                  </a:lnTo>
                  <a:lnTo>
                    <a:pt x="447825" y="1887057"/>
                  </a:lnTo>
                  <a:lnTo>
                    <a:pt x="479017" y="1764995"/>
                  </a:lnTo>
                  <a:lnTo>
                    <a:pt x="511435" y="1652895"/>
                  </a:lnTo>
                  <a:lnTo>
                    <a:pt x="542627" y="1564447"/>
                  </a:lnTo>
                  <a:lnTo>
                    <a:pt x="563824" y="1512135"/>
                  </a:lnTo>
                  <a:lnTo>
                    <a:pt x="583796" y="1473531"/>
                  </a:lnTo>
                  <a:lnTo>
                    <a:pt x="618717" y="1436153"/>
                  </a:lnTo>
                  <a:lnTo>
                    <a:pt x="993273" y="1436153"/>
                  </a:lnTo>
                  <a:lnTo>
                    <a:pt x="969237" y="1358927"/>
                  </a:lnTo>
                  <a:lnTo>
                    <a:pt x="944294" y="1272983"/>
                  </a:lnTo>
                  <a:lnTo>
                    <a:pt x="924339" y="1195758"/>
                  </a:lnTo>
                  <a:lnTo>
                    <a:pt x="908113" y="1129737"/>
                  </a:lnTo>
                  <a:lnTo>
                    <a:pt x="898135" y="1076182"/>
                  </a:lnTo>
                  <a:lnTo>
                    <a:pt x="891274" y="1002686"/>
                  </a:lnTo>
                  <a:lnTo>
                    <a:pt x="309367" y="1002686"/>
                  </a:lnTo>
                  <a:lnTo>
                    <a:pt x="306864" y="1000200"/>
                  </a:lnTo>
                  <a:lnTo>
                    <a:pt x="299390" y="995210"/>
                  </a:lnTo>
                  <a:lnTo>
                    <a:pt x="288152" y="986492"/>
                  </a:lnTo>
                  <a:lnTo>
                    <a:pt x="275689" y="975287"/>
                  </a:lnTo>
                  <a:lnTo>
                    <a:pt x="259463" y="961579"/>
                  </a:lnTo>
                  <a:lnTo>
                    <a:pt x="224542" y="929190"/>
                  </a:lnTo>
                  <a:lnTo>
                    <a:pt x="207073" y="910509"/>
                  </a:lnTo>
                  <a:close/>
                </a:path>
                <a:path w="1395095" h="2348229">
                  <a:moveTo>
                    <a:pt x="1161153" y="641386"/>
                  </a:moveTo>
                  <a:lnTo>
                    <a:pt x="879423" y="641386"/>
                  </a:lnTo>
                  <a:lnTo>
                    <a:pt x="934316" y="660205"/>
                  </a:lnTo>
                  <a:lnTo>
                    <a:pt x="986706" y="685049"/>
                  </a:lnTo>
                  <a:lnTo>
                    <a:pt x="1035350" y="714951"/>
                  </a:lnTo>
                  <a:lnTo>
                    <a:pt x="1081508" y="747340"/>
                  </a:lnTo>
                  <a:lnTo>
                    <a:pt x="1125164" y="783458"/>
                  </a:lnTo>
                  <a:lnTo>
                    <a:pt x="1165073" y="820819"/>
                  </a:lnTo>
                  <a:lnTo>
                    <a:pt x="1201254" y="859440"/>
                  </a:lnTo>
                  <a:lnTo>
                    <a:pt x="1234932" y="898061"/>
                  </a:lnTo>
                  <a:lnTo>
                    <a:pt x="1264864" y="935422"/>
                  </a:lnTo>
                  <a:lnTo>
                    <a:pt x="1312265" y="1003929"/>
                  </a:lnTo>
                  <a:lnTo>
                    <a:pt x="1345960" y="1057484"/>
                  </a:lnTo>
                  <a:lnTo>
                    <a:pt x="1362169" y="1087387"/>
                  </a:lnTo>
                  <a:lnTo>
                    <a:pt x="1364655" y="1091116"/>
                  </a:lnTo>
                  <a:lnTo>
                    <a:pt x="1394673" y="1032571"/>
                  </a:lnTo>
                  <a:lnTo>
                    <a:pt x="1374650" y="984005"/>
                  </a:lnTo>
                  <a:lnTo>
                    <a:pt x="1350949" y="932936"/>
                  </a:lnTo>
                  <a:lnTo>
                    <a:pt x="1323503" y="880607"/>
                  </a:lnTo>
                  <a:lnTo>
                    <a:pt x="1292310" y="827051"/>
                  </a:lnTo>
                  <a:lnTo>
                    <a:pt x="1258633" y="773496"/>
                  </a:lnTo>
                  <a:lnTo>
                    <a:pt x="1221209" y="719941"/>
                  </a:lnTo>
                  <a:lnTo>
                    <a:pt x="1181299" y="666368"/>
                  </a:lnTo>
                  <a:lnTo>
                    <a:pt x="1161153" y="641386"/>
                  </a:lnTo>
                  <a:close/>
                </a:path>
                <a:path w="1395095" h="2348229">
                  <a:moveTo>
                    <a:pt x="879272" y="646393"/>
                  </a:moveTo>
                  <a:lnTo>
                    <a:pt x="288152" y="646393"/>
                  </a:lnTo>
                  <a:lnTo>
                    <a:pt x="293141" y="712465"/>
                  </a:lnTo>
                  <a:lnTo>
                    <a:pt x="298130" y="792177"/>
                  </a:lnTo>
                  <a:lnTo>
                    <a:pt x="303118" y="880607"/>
                  </a:lnTo>
                  <a:lnTo>
                    <a:pt x="308042" y="975287"/>
                  </a:lnTo>
                  <a:lnTo>
                    <a:pt x="308107" y="981502"/>
                  </a:lnTo>
                  <a:lnTo>
                    <a:pt x="309367" y="987735"/>
                  </a:lnTo>
                  <a:lnTo>
                    <a:pt x="309367" y="1002686"/>
                  </a:lnTo>
                  <a:lnTo>
                    <a:pt x="891274" y="1002686"/>
                  </a:lnTo>
                  <a:lnTo>
                    <a:pt x="884412" y="929190"/>
                  </a:lnTo>
                  <a:lnTo>
                    <a:pt x="879423" y="788447"/>
                  </a:lnTo>
                  <a:lnTo>
                    <a:pt x="878181" y="682562"/>
                  </a:lnTo>
                  <a:lnTo>
                    <a:pt x="879272" y="646393"/>
                  </a:lnTo>
                  <a:close/>
                </a:path>
                <a:path w="1395095" h="2348229">
                  <a:moveTo>
                    <a:pt x="550118" y="0"/>
                  </a:moveTo>
                  <a:lnTo>
                    <a:pt x="485248" y="16228"/>
                  </a:lnTo>
                  <a:lnTo>
                    <a:pt x="441593" y="64742"/>
                  </a:lnTo>
                  <a:lnTo>
                    <a:pt x="425367" y="120853"/>
                  </a:lnTo>
                  <a:lnTo>
                    <a:pt x="424124" y="143297"/>
                  </a:lnTo>
                  <a:lnTo>
                    <a:pt x="424124" y="176791"/>
                  </a:lnTo>
                  <a:lnTo>
                    <a:pt x="429113" y="216672"/>
                  </a:lnTo>
                  <a:lnTo>
                    <a:pt x="444079" y="259144"/>
                  </a:lnTo>
                  <a:lnTo>
                    <a:pt x="465294" y="295227"/>
                  </a:lnTo>
                  <a:lnTo>
                    <a:pt x="482745" y="317671"/>
                  </a:lnTo>
                  <a:lnTo>
                    <a:pt x="430356" y="332519"/>
                  </a:lnTo>
                  <a:lnTo>
                    <a:pt x="380469" y="352546"/>
                  </a:lnTo>
                  <a:lnTo>
                    <a:pt x="331807" y="374818"/>
                  </a:lnTo>
                  <a:lnTo>
                    <a:pt x="264452" y="414699"/>
                  </a:lnTo>
                  <a:lnTo>
                    <a:pt x="224542" y="442150"/>
                  </a:lnTo>
                  <a:lnTo>
                    <a:pt x="187118" y="472018"/>
                  </a:lnTo>
                  <a:lnTo>
                    <a:pt x="169649" y="488247"/>
                  </a:lnTo>
                  <a:lnTo>
                    <a:pt x="152198" y="503268"/>
                  </a:lnTo>
                  <a:lnTo>
                    <a:pt x="106039" y="549365"/>
                  </a:lnTo>
                  <a:lnTo>
                    <a:pt x="56135" y="604094"/>
                  </a:lnTo>
                  <a:lnTo>
                    <a:pt x="22457" y="661396"/>
                  </a:lnTo>
                  <a:lnTo>
                    <a:pt x="3745" y="732389"/>
                  </a:lnTo>
                  <a:lnTo>
                    <a:pt x="0" y="777225"/>
                  </a:lnTo>
                  <a:lnTo>
                    <a:pt x="1260" y="797166"/>
                  </a:lnTo>
                  <a:lnTo>
                    <a:pt x="12480" y="840760"/>
                  </a:lnTo>
                  <a:lnTo>
                    <a:pt x="33695" y="885596"/>
                  </a:lnTo>
                  <a:lnTo>
                    <a:pt x="63627" y="924218"/>
                  </a:lnTo>
                  <a:lnTo>
                    <a:pt x="86085" y="942898"/>
                  </a:lnTo>
                  <a:lnTo>
                    <a:pt x="92316" y="947870"/>
                  </a:lnTo>
                  <a:lnTo>
                    <a:pt x="122248" y="970297"/>
                  </a:lnTo>
                  <a:lnTo>
                    <a:pt x="199599" y="901791"/>
                  </a:lnTo>
                  <a:lnTo>
                    <a:pt x="179627" y="876878"/>
                  </a:lnTo>
                  <a:lnTo>
                    <a:pt x="172152" y="864430"/>
                  </a:lnTo>
                  <a:lnTo>
                    <a:pt x="153440" y="828294"/>
                  </a:lnTo>
                  <a:lnTo>
                    <a:pt x="148452" y="804642"/>
                  </a:lnTo>
                  <a:lnTo>
                    <a:pt x="149695" y="777225"/>
                  </a:lnTo>
                  <a:lnTo>
                    <a:pt x="174638" y="731146"/>
                  </a:lnTo>
                  <a:lnTo>
                    <a:pt x="217050" y="691281"/>
                  </a:lnTo>
                  <a:lnTo>
                    <a:pt x="264452" y="660205"/>
                  </a:lnTo>
                  <a:lnTo>
                    <a:pt x="288152" y="646393"/>
                  </a:lnTo>
                  <a:lnTo>
                    <a:pt x="879272" y="646393"/>
                  </a:lnTo>
                  <a:lnTo>
                    <a:pt x="879423" y="641386"/>
                  </a:lnTo>
                  <a:lnTo>
                    <a:pt x="1161153" y="641386"/>
                  </a:lnTo>
                  <a:lnTo>
                    <a:pt x="1140130" y="615316"/>
                  </a:lnTo>
                  <a:lnTo>
                    <a:pt x="1096474" y="565421"/>
                  </a:lnTo>
                  <a:lnTo>
                    <a:pt x="1051559" y="519324"/>
                  </a:lnTo>
                  <a:lnTo>
                    <a:pt x="1005418" y="475817"/>
                  </a:lnTo>
                  <a:lnTo>
                    <a:pt x="958017" y="434727"/>
                  </a:lnTo>
                  <a:lnTo>
                    <a:pt x="910616" y="399852"/>
                  </a:lnTo>
                  <a:lnTo>
                    <a:pt x="863215" y="368602"/>
                  </a:lnTo>
                  <a:lnTo>
                    <a:pt x="815813" y="343741"/>
                  </a:lnTo>
                  <a:lnTo>
                    <a:pt x="768412" y="325095"/>
                  </a:lnTo>
                  <a:lnTo>
                    <a:pt x="723497" y="312665"/>
                  </a:lnTo>
                  <a:lnTo>
                    <a:pt x="708531" y="308866"/>
                  </a:lnTo>
                  <a:lnTo>
                    <a:pt x="693565" y="306449"/>
                  </a:lnTo>
                  <a:lnTo>
                    <a:pt x="678599" y="303860"/>
                  </a:lnTo>
                  <a:lnTo>
                    <a:pt x="649909" y="301443"/>
                  </a:lnTo>
                  <a:lnTo>
                    <a:pt x="659887" y="278998"/>
                  </a:lnTo>
                  <a:lnTo>
                    <a:pt x="667361" y="255346"/>
                  </a:lnTo>
                  <a:lnTo>
                    <a:pt x="672350" y="231693"/>
                  </a:lnTo>
                  <a:lnTo>
                    <a:pt x="674853" y="206659"/>
                  </a:lnTo>
                  <a:lnTo>
                    <a:pt x="704785" y="199235"/>
                  </a:lnTo>
                  <a:lnTo>
                    <a:pt x="672350" y="148131"/>
                  </a:lnTo>
                  <a:lnTo>
                    <a:pt x="669864" y="135701"/>
                  </a:lnTo>
                  <a:lnTo>
                    <a:pt x="667361" y="130694"/>
                  </a:lnTo>
                  <a:lnTo>
                    <a:pt x="666118" y="124479"/>
                  </a:lnTo>
                  <a:lnTo>
                    <a:pt x="696050" y="119472"/>
                  </a:lnTo>
                  <a:lnTo>
                    <a:pt x="722254" y="114638"/>
                  </a:lnTo>
                  <a:lnTo>
                    <a:pt x="747197" y="109631"/>
                  </a:lnTo>
                  <a:lnTo>
                    <a:pt x="767152" y="104624"/>
                  </a:lnTo>
                  <a:lnTo>
                    <a:pt x="784621" y="99617"/>
                  </a:lnTo>
                  <a:lnTo>
                    <a:pt x="797102" y="95819"/>
                  </a:lnTo>
                  <a:lnTo>
                    <a:pt x="683587" y="95819"/>
                  </a:lnTo>
                  <a:lnTo>
                    <a:pt x="673610" y="72166"/>
                  </a:lnTo>
                  <a:lnTo>
                    <a:pt x="642418" y="34874"/>
                  </a:lnTo>
                  <a:lnTo>
                    <a:pt x="600005" y="10013"/>
                  </a:lnTo>
                  <a:lnTo>
                    <a:pt x="575062" y="2417"/>
                  </a:lnTo>
                  <a:lnTo>
                    <a:pt x="550118" y="0"/>
                  </a:lnTo>
                  <a:close/>
                </a:path>
                <a:path w="1395095" h="2348229">
                  <a:moveTo>
                    <a:pt x="797102" y="82180"/>
                  </a:moveTo>
                  <a:lnTo>
                    <a:pt x="785864" y="82180"/>
                  </a:lnTo>
                  <a:lnTo>
                    <a:pt x="770898" y="83388"/>
                  </a:lnTo>
                  <a:lnTo>
                    <a:pt x="752186" y="85978"/>
                  </a:lnTo>
                  <a:lnTo>
                    <a:pt x="732231" y="88395"/>
                  </a:lnTo>
                  <a:lnTo>
                    <a:pt x="708531" y="92193"/>
                  </a:lnTo>
                  <a:lnTo>
                    <a:pt x="683587" y="95819"/>
                  </a:lnTo>
                  <a:lnTo>
                    <a:pt x="797102" y="95819"/>
                  </a:lnTo>
                  <a:lnTo>
                    <a:pt x="804576" y="90985"/>
                  </a:lnTo>
                  <a:lnTo>
                    <a:pt x="807079" y="87187"/>
                  </a:lnTo>
                  <a:lnTo>
                    <a:pt x="803333" y="84597"/>
                  </a:lnTo>
                  <a:lnTo>
                    <a:pt x="797102" y="821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410915" y="5372417"/>
              <a:ext cx="84824" cy="8969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980566" y="6721406"/>
              <a:ext cx="2163445" cy="133350"/>
            </a:xfrm>
            <a:custGeom>
              <a:avLst/>
              <a:gdLst/>
              <a:ahLst/>
              <a:cxnLst/>
              <a:rect l="l" t="t" r="r" b="b"/>
              <a:pathLst>
                <a:path w="2163445" h="133350">
                  <a:moveTo>
                    <a:pt x="0" y="133278"/>
                  </a:moveTo>
                  <a:lnTo>
                    <a:pt x="2163433" y="133278"/>
                  </a:lnTo>
                  <a:lnTo>
                    <a:pt x="2163433" y="0"/>
                  </a:lnTo>
                  <a:lnTo>
                    <a:pt x="0" y="0"/>
                  </a:lnTo>
                  <a:lnTo>
                    <a:pt x="0" y="13327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750215" y="4820583"/>
              <a:ext cx="234502" cy="20182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468294" y="4880319"/>
              <a:ext cx="179627" cy="24429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072045" y="4866680"/>
              <a:ext cx="187101" cy="2367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747712" y="4507918"/>
              <a:ext cx="175881" cy="9219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856237" y="5326338"/>
              <a:ext cx="929640" cy="1441450"/>
            </a:xfrm>
            <a:custGeom>
              <a:avLst/>
              <a:gdLst/>
              <a:ahLst/>
              <a:cxnLst/>
              <a:rect l="l" t="t" r="r" b="b"/>
              <a:pathLst>
                <a:path w="929640" h="1441450">
                  <a:moveTo>
                    <a:pt x="878198" y="0"/>
                  </a:moveTo>
                  <a:lnTo>
                    <a:pt x="271943" y="1025130"/>
                  </a:lnTo>
                  <a:lnTo>
                    <a:pt x="129740" y="940429"/>
                  </a:lnTo>
                  <a:lnTo>
                    <a:pt x="116017" y="966585"/>
                  </a:lnTo>
                  <a:lnTo>
                    <a:pt x="82339" y="1028859"/>
                  </a:lnTo>
                  <a:lnTo>
                    <a:pt x="62367" y="1067481"/>
                  </a:lnTo>
                  <a:lnTo>
                    <a:pt x="43655" y="1108571"/>
                  </a:lnTo>
                  <a:lnTo>
                    <a:pt x="26203" y="1145949"/>
                  </a:lnTo>
                  <a:lnTo>
                    <a:pt x="12480" y="1180824"/>
                  </a:lnTo>
                  <a:lnTo>
                    <a:pt x="4988" y="1209466"/>
                  </a:lnTo>
                  <a:lnTo>
                    <a:pt x="1260" y="1241855"/>
                  </a:lnTo>
                  <a:lnTo>
                    <a:pt x="0" y="1276730"/>
                  </a:lnTo>
                  <a:lnTo>
                    <a:pt x="4988" y="1312865"/>
                  </a:lnTo>
                  <a:lnTo>
                    <a:pt x="27446" y="1378875"/>
                  </a:lnTo>
                  <a:lnTo>
                    <a:pt x="73604" y="1427453"/>
                  </a:lnTo>
                  <a:lnTo>
                    <a:pt x="111028" y="1439910"/>
                  </a:lnTo>
                  <a:lnTo>
                    <a:pt x="125994" y="1441154"/>
                  </a:lnTo>
                  <a:lnTo>
                    <a:pt x="140960" y="1441154"/>
                  </a:lnTo>
                  <a:lnTo>
                    <a:pt x="188361" y="1432436"/>
                  </a:lnTo>
                  <a:lnTo>
                    <a:pt x="249486" y="1407524"/>
                  </a:lnTo>
                  <a:lnTo>
                    <a:pt x="285666" y="1382611"/>
                  </a:lnTo>
                  <a:lnTo>
                    <a:pt x="319344" y="1343993"/>
                  </a:lnTo>
                  <a:lnTo>
                    <a:pt x="345531" y="1310362"/>
                  </a:lnTo>
                  <a:lnTo>
                    <a:pt x="371734" y="1271758"/>
                  </a:lnTo>
                  <a:lnTo>
                    <a:pt x="396678" y="1233136"/>
                  </a:lnTo>
                  <a:lnTo>
                    <a:pt x="435344" y="1169619"/>
                  </a:lnTo>
                  <a:lnTo>
                    <a:pt x="447825" y="1149678"/>
                  </a:lnTo>
                  <a:lnTo>
                    <a:pt x="451570" y="1142203"/>
                  </a:lnTo>
                  <a:lnTo>
                    <a:pt x="320587" y="1055015"/>
                  </a:lnTo>
                  <a:lnTo>
                    <a:pt x="929293" y="22409"/>
                  </a:lnTo>
                  <a:lnTo>
                    <a:pt x="87819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545033"/>
            <a:ext cx="41719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Task</a:t>
            </a:r>
            <a:r>
              <a:rPr spc="-55" dirty="0"/>
              <a:t> </a:t>
            </a:r>
            <a:r>
              <a:rPr spc="-5" dirty="0"/>
              <a:t>Performance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697482"/>
            <a:ext cx="7877809" cy="35642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FFFF00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Scientific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management incorporates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basic  expectations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management,</a:t>
            </a:r>
            <a:r>
              <a:rPr sz="32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including:</a:t>
            </a:r>
            <a:endParaRPr sz="3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1695"/>
              </a:spcBef>
              <a:buClr>
                <a:srgbClr val="FFFF00"/>
              </a:buClr>
              <a:buSzPct val="80357"/>
              <a:buChar char="•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Development of work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standards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1680"/>
              </a:spcBef>
              <a:buClr>
                <a:srgbClr val="FFFF00"/>
              </a:buClr>
              <a:buSzPct val="80357"/>
              <a:buChar char="•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Selection of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workers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1685"/>
              </a:spcBef>
              <a:buClr>
                <a:srgbClr val="FFFF00"/>
              </a:buClr>
              <a:buSzPct val="80357"/>
              <a:buChar char="•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Training of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workers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1680"/>
              </a:spcBef>
              <a:buClr>
                <a:srgbClr val="FFFF00"/>
              </a:buClr>
              <a:buSzPct val="80357"/>
              <a:buChar char="•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Support of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workers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780033"/>
            <a:ext cx="45008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FFFF"/>
                </a:solidFill>
              </a:rPr>
              <a:t>Learning</a:t>
            </a:r>
            <a:r>
              <a:rPr sz="4400" spc="-55" dirty="0">
                <a:solidFill>
                  <a:srgbClr val="FFFFFF"/>
                </a:solidFill>
              </a:rPr>
              <a:t> </a:t>
            </a:r>
            <a:r>
              <a:rPr sz="4400" spc="-5" dirty="0">
                <a:solidFill>
                  <a:srgbClr val="FFFFFF"/>
                </a:solidFill>
              </a:rPr>
              <a:t>outcome</a:t>
            </a:r>
            <a:endParaRPr sz="4400"/>
          </a:p>
        </p:txBody>
      </p:sp>
      <p:sp>
        <p:nvSpPr>
          <p:cNvPr id="11" name="object 11"/>
          <p:cNvSpPr txBox="1"/>
          <p:nvPr/>
        </p:nvSpPr>
        <p:spPr>
          <a:xfrm>
            <a:off x="535940" y="2002358"/>
            <a:ext cx="807212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5"/>
              </a:spcBef>
              <a:tabLst>
                <a:tab pos="527685" algn="l"/>
                <a:tab pos="1993900" algn="l"/>
                <a:tab pos="4609465" algn="l"/>
                <a:tab pos="7381875" algn="l"/>
              </a:tabLst>
            </a:pPr>
            <a:r>
              <a:rPr sz="2400" spc="-5" dirty="0">
                <a:solidFill>
                  <a:srgbClr val="0066FF"/>
                </a:solidFill>
                <a:latin typeface="Arial"/>
                <a:cs typeface="Arial"/>
              </a:rPr>
              <a:t>1</a:t>
            </a:r>
            <a:r>
              <a:rPr sz="2400" dirty="0">
                <a:solidFill>
                  <a:srgbClr val="0066FF"/>
                </a:solidFill>
                <a:latin typeface="Arial"/>
                <a:cs typeface="Arial"/>
              </a:rPr>
              <a:t>.	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Def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ne	or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iz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n,	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t,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measuring managerial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performance.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075558"/>
            <a:ext cx="554799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5"/>
              </a:spcBef>
              <a:tabLst>
                <a:tab pos="527685" algn="l"/>
                <a:tab pos="2475230" algn="l"/>
                <a:tab pos="2670810" algn="l"/>
                <a:tab pos="3863975" algn="l"/>
                <a:tab pos="4783455" algn="l"/>
              </a:tabLst>
            </a:pPr>
            <a:r>
              <a:rPr sz="2400" spc="-5" dirty="0">
                <a:solidFill>
                  <a:srgbClr val="0066FF"/>
                </a:solidFill>
                <a:latin typeface="Arial"/>
                <a:cs typeface="Arial"/>
              </a:rPr>
              <a:t>2.	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Provide	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examples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ncti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	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	activi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s,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15253" y="3075558"/>
            <a:ext cx="239395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3380" marR="5080" indent="-36131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nt  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3954246"/>
            <a:ext cx="8072120" cy="16840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865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levels,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skills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roles.</a:t>
            </a:r>
            <a:endParaRPr sz="32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spcBef>
                <a:spcPts val="770"/>
              </a:spcBef>
              <a:tabLst>
                <a:tab pos="527685" algn="l"/>
                <a:tab pos="2085339" algn="l"/>
                <a:tab pos="2875280" algn="l"/>
                <a:tab pos="3119120" algn="l"/>
                <a:tab pos="4295140" algn="l"/>
                <a:tab pos="5196205" algn="l"/>
                <a:tab pos="7723505" algn="l"/>
              </a:tabLst>
            </a:pPr>
            <a:r>
              <a:rPr sz="2400" spc="-5" dirty="0">
                <a:solidFill>
                  <a:srgbClr val="0066FF"/>
                </a:solidFill>
                <a:latin typeface="Arial"/>
                <a:cs typeface="Arial"/>
              </a:rPr>
              <a:t>3</a:t>
            </a:r>
            <a:r>
              <a:rPr sz="2400" dirty="0">
                <a:solidFill>
                  <a:srgbClr val="0066FF"/>
                </a:solidFill>
                <a:latin typeface="Arial"/>
                <a:cs typeface="Arial"/>
              </a:rPr>
              <a:t>.	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Expla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	the	his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ory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	con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rib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ns	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management	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theories.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500837"/>
            <a:ext cx="2415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Supervision</a:t>
            </a:r>
            <a:endParaRPr sz="3600"/>
          </a:p>
        </p:txBody>
      </p:sp>
      <p:sp>
        <p:nvSpPr>
          <p:cNvPr id="11" name="object 11"/>
          <p:cNvSpPr txBox="1"/>
          <p:nvPr/>
        </p:nvSpPr>
        <p:spPr>
          <a:xfrm>
            <a:off x="535940" y="1468882"/>
            <a:ext cx="7712709" cy="35642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4950" marR="202565" indent="-222885">
              <a:lnSpc>
                <a:spcPct val="100000"/>
              </a:lnSpc>
              <a:spcBef>
                <a:spcPts val="105"/>
              </a:spcBef>
              <a:buClr>
                <a:srgbClr val="FFFF00"/>
              </a:buClr>
              <a:buSzPct val="75000"/>
              <a:buFont typeface="Wingdings"/>
              <a:buChar char=""/>
              <a:tabLst>
                <a:tab pos="35115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Taylor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felt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that a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single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supervisor</a:t>
            </a:r>
            <a:r>
              <a:rPr sz="32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could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an expert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32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tasks.</a:t>
            </a:r>
            <a:endParaRPr sz="3200">
              <a:latin typeface="Arial"/>
              <a:cs typeface="Arial"/>
            </a:endParaRPr>
          </a:p>
          <a:p>
            <a:pPr marL="637540" marR="5080" lvl="1" indent="-283845">
              <a:lnSpc>
                <a:spcPct val="100000"/>
              </a:lnSpc>
              <a:spcBef>
                <a:spcPts val="1695"/>
              </a:spcBef>
              <a:buClr>
                <a:srgbClr val="FFFF00"/>
              </a:buClr>
              <a:buSzPct val="80357"/>
              <a:buChar char="•"/>
              <a:tabLst>
                <a:tab pos="637540" algn="l"/>
                <a:tab pos="63817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As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result, each first-level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supervisor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should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responsible only workers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perform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 common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function familiar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the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supervisor.</a:t>
            </a:r>
            <a:endParaRPr sz="2800">
              <a:latin typeface="Arial"/>
              <a:cs typeface="Arial"/>
            </a:endParaRPr>
          </a:p>
          <a:p>
            <a:pPr marL="637540" marR="1568450" lvl="1" indent="-283845">
              <a:lnSpc>
                <a:spcPct val="100000"/>
              </a:lnSpc>
              <a:spcBef>
                <a:spcPts val="1685"/>
              </a:spcBef>
              <a:buClr>
                <a:srgbClr val="FFFF00"/>
              </a:buClr>
              <a:buSzPct val="80357"/>
              <a:buChar char="•"/>
              <a:tabLst>
                <a:tab pos="637540" algn="l"/>
                <a:tab pos="63817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This became known as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―Functional 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Foremanship.‖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354533"/>
            <a:ext cx="23399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Motivation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31140" y="1164082"/>
            <a:ext cx="8194040" cy="4631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FFFF00"/>
              </a:buClr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Taylor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believed money was the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way to  motivate workers to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their fullest</a:t>
            </a:r>
            <a:r>
              <a:rPr sz="32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capabilities.</a:t>
            </a:r>
            <a:endParaRPr sz="3200">
              <a:latin typeface="Arial"/>
              <a:cs typeface="Arial"/>
            </a:endParaRPr>
          </a:p>
          <a:p>
            <a:pPr marL="756285" marR="695960" lvl="1" indent="-287020">
              <a:lnSpc>
                <a:spcPct val="100000"/>
              </a:lnSpc>
              <a:spcBef>
                <a:spcPts val="1695"/>
              </a:spcBef>
              <a:buChar char="-"/>
              <a:tabLst>
                <a:tab pos="6864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advocated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piecework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which  worker‘s pay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tied to their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output.</a:t>
            </a:r>
            <a:endParaRPr sz="2800">
              <a:latin typeface="Arial"/>
              <a:cs typeface="Arial"/>
            </a:endParaRPr>
          </a:p>
          <a:p>
            <a:pPr marL="1155700" marR="183515" lvl="2" indent="-228600">
              <a:lnSpc>
                <a:spcPct val="100000"/>
              </a:lnSpc>
              <a:spcBef>
                <a:spcPts val="1680"/>
              </a:spcBef>
              <a:buClr>
                <a:srgbClr val="FFFF00"/>
              </a:buClr>
              <a:buChar char="•"/>
              <a:tabLst>
                <a:tab pos="11563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Workers who met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standard level of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production were paid a standard wage</a:t>
            </a:r>
            <a:r>
              <a:rPr sz="2800"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rate.</a:t>
            </a:r>
            <a:endParaRPr sz="2800">
              <a:latin typeface="Arial"/>
              <a:cs typeface="Arial"/>
            </a:endParaRPr>
          </a:p>
          <a:p>
            <a:pPr marL="1155700" marR="144145" lvl="2" indent="-228600">
              <a:lnSpc>
                <a:spcPct val="100000"/>
              </a:lnSpc>
              <a:spcBef>
                <a:spcPts val="1685"/>
              </a:spcBef>
              <a:buClr>
                <a:srgbClr val="FFFF00"/>
              </a:buClr>
              <a:buChar char="•"/>
              <a:tabLst>
                <a:tab pos="11563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Workers whose production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exceeded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 standard were paid at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higher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rate for all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  their production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output.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240233"/>
            <a:ext cx="733361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1b) Administrative Management:  Fayol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8340" y="1450318"/>
            <a:ext cx="7518400" cy="4817745"/>
          </a:xfrm>
          <a:prstGeom prst="rect">
            <a:avLst/>
          </a:prstGeom>
        </p:spPr>
        <p:txBody>
          <a:bodyPr vert="horz" wrap="square" lIns="0" tIns="2603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050"/>
              </a:spcBef>
              <a:buClr>
                <a:srgbClr val="FFFF00"/>
              </a:buClr>
              <a:buSzPct val="79687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Henri Fayol</a:t>
            </a:r>
            <a:r>
              <a:rPr sz="32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(1841–1925)</a:t>
            </a:r>
            <a:endParaRPr sz="3200">
              <a:latin typeface="Arial"/>
              <a:cs typeface="Arial"/>
            </a:endParaRPr>
          </a:p>
          <a:p>
            <a:pPr marL="756285" marR="89535" lvl="1" indent="-287020">
              <a:lnSpc>
                <a:spcPct val="100000"/>
              </a:lnSpc>
              <a:spcBef>
                <a:spcPts val="1700"/>
              </a:spcBef>
              <a:buClr>
                <a:srgbClr val="FFFF00"/>
              </a:buClr>
              <a:buChar char="•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First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recognized that successful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managers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had to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understand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basic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managerial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functions.</a:t>
            </a:r>
            <a:endParaRPr sz="28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1680"/>
              </a:spcBef>
              <a:buClr>
                <a:srgbClr val="FFFF00"/>
              </a:buClr>
              <a:buChar char="•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Developed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set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14 general principles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 management.</a:t>
            </a:r>
            <a:endParaRPr sz="2800">
              <a:latin typeface="Arial"/>
              <a:cs typeface="Arial"/>
            </a:endParaRPr>
          </a:p>
          <a:p>
            <a:pPr marL="756285" marR="304165" lvl="1" indent="-287020">
              <a:lnSpc>
                <a:spcPct val="100000"/>
              </a:lnSpc>
              <a:spcBef>
                <a:spcPts val="1680"/>
              </a:spcBef>
              <a:buClr>
                <a:srgbClr val="FFFF00"/>
              </a:buClr>
              <a:buChar char="•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Fayol‘s managerial functions of planning,  leading, organizing and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controlling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are  routinely used in modern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organizations.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566801"/>
            <a:ext cx="8229600" cy="863600"/>
          </a:xfrm>
          <a:prstGeom prst="rect">
            <a:avLst/>
          </a:prstGeom>
          <a:ln w="12700">
            <a:solidFill>
              <a:srgbClr val="4D4D4D"/>
            </a:solidFill>
          </a:ln>
        </p:spPr>
        <p:txBody>
          <a:bodyPr vert="horz" wrap="square" lIns="0" tIns="2413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900"/>
              </a:spcBef>
            </a:pPr>
            <a:r>
              <a:rPr sz="2400" spc="-5" dirty="0">
                <a:solidFill>
                  <a:srgbClr val="000066"/>
                </a:solidFill>
                <a:latin typeface="Arial"/>
                <a:cs typeface="Arial"/>
              </a:rPr>
              <a:t>Table</a:t>
            </a:r>
            <a:r>
              <a:rPr sz="24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66"/>
                </a:solidFill>
                <a:latin typeface="Arial"/>
                <a:cs typeface="Arial"/>
              </a:rPr>
              <a:t>2.1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1625854"/>
            <a:ext cx="270129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9265" algn="l"/>
              </a:tabLst>
            </a:pPr>
            <a:r>
              <a:rPr sz="1850" i="1" spc="5" dirty="0">
                <a:solidFill>
                  <a:srgbClr val="FFFFFF"/>
                </a:solidFill>
                <a:latin typeface="Arial"/>
                <a:cs typeface="Arial"/>
              </a:rPr>
              <a:t>1.	</a:t>
            </a: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Division of</a:t>
            </a:r>
            <a:r>
              <a:rPr sz="2500" i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work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1466215" indent="-457200">
              <a:lnSpc>
                <a:spcPct val="100000"/>
              </a:lnSpc>
              <a:spcBef>
                <a:spcPts val="95"/>
              </a:spcBef>
              <a:buSzPct val="74000"/>
              <a:buAutoNum type="arabicPeriod" startAt="2"/>
              <a:tabLst>
                <a:tab pos="469265" algn="l"/>
                <a:tab pos="469900" algn="l"/>
              </a:tabLst>
            </a:pPr>
            <a:r>
              <a:rPr spc="-5" dirty="0"/>
              <a:t>Authority</a:t>
            </a:r>
            <a:r>
              <a:rPr spc="-65" dirty="0"/>
              <a:t> </a:t>
            </a:r>
            <a:r>
              <a:rPr spc="-5" dirty="0"/>
              <a:t>and  </a:t>
            </a:r>
            <a:r>
              <a:rPr i="1" spc="-5" dirty="0"/>
              <a:t>responsibility</a:t>
            </a: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74000"/>
              <a:buAutoNum type="arabicPeriod" startAt="2"/>
              <a:tabLst>
                <a:tab pos="469265" algn="l"/>
                <a:tab pos="469900" algn="l"/>
              </a:tabLst>
            </a:pPr>
            <a:r>
              <a:rPr spc="-5" dirty="0"/>
              <a:t>Discipline</a:t>
            </a: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SzPct val="74000"/>
              <a:buAutoNum type="arabicPeriod" startAt="2"/>
              <a:tabLst>
                <a:tab pos="469265" algn="l"/>
                <a:tab pos="469900" algn="l"/>
              </a:tabLst>
            </a:pPr>
            <a:r>
              <a:rPr spc="-5" dirty="0"/>
              <a:t>Unity of </a:t>
            </a:r>
            <a:r>
              <a:rPr spc="-10" dirty="0"/>
              <a:t>command</a:t>
            </a:r>
          </a:p>
          <a:p>
            <a:pPr marL="469900" indent="-457200">
              <a:lnSpc>
                <a:spcPct val="100000"/>
              </a:lnSpc>
              <a:spcBef>
                <a:spcPts val="605"/>
              </a:spcBef>
              <a:buSzPct val="74000"/>
              <a:buAutoNum type="arabicPeriod" startAt="2"/>
              <a:tabLst>
                <a:tab pos="469265" algn="l"/>
                <a:tab pos="469900" algn="l"/>
              </a:tabLst>
            </a:pPr>
            <a:r>
              <a:rPr spc="-5" dirty="0"/>
              <a:t>Unity of direction</a:t>
            </a:r>
          </a:p>
          <a:p>
            <a:pPr marL="469900" marR="5080" indent="-457200">
              <a:lnSpc>
                <a:spcPct val="100000"/>
              </a:lnSpc>
              <a:spcBef>
                <a:spcPts val="600"/>
              </a:spcBef>
              <a:buSzPct val="74000"/>
              <a:buAutoNum type="arabicPeriod" startAt="2"/>
              <a:tabLst>
                <a:tab pos="469265" algn="l"/>
                <a:tab pos="469900" algn="l"/>
              </a:tabLst>
            </a:pPr>
            <a:r>
              <a:rPr spc="-5" dirty="0"/>
              <a:t>Subordination of  </a:t>
            </a:r>
            <a:r>
              <a:rPr i="1" spc="-5" dirty="0"/>
              <a:t>individual interest to</a:t>
            </a:r>
            <a:r>
              <a:rPr i="1" spc="-35" dirty="0"/>
              <a:t> </a:t>
            </a:r>
            <a:r>
              <a:rPr i="1" spc="-5" dirty="0"/>
              <a:t>the  </a:t>
            </a:r>
            <a:r>
              <a:rPr i="1" spc="-10" dirty="0"/>
              <a:t>common</a:t>
            </a:r>
            <a:r>
              <a:rPr i="1" spc="25" dirty="0"/>
              <a:t> </a:t>
            </a:r>
            <a:r>
              <a:rPr i="1" spc="-5" dirty="0"/>
              <a:t>good</a:t>
            </a:r>
          </a:p>
          <a:p>
            <a:pPr marL="469900" marR="991235" indent="-457200">
              <a:lnSpc>
                <a:spcPct val="100000"/>
              </a:lnSpc>
              <a:spcBef>
                <a:spcPts val="600"/>
              </a:spcBef>
              <a:buSzPct val="74000"/>
              <a:buAutoNum type="arabicPeriod" startAt="2"/>
              <a:tabLst>
                <a:tab pos="469265" algn="l"/>
                <a:tab pos="469900" algn="l"/>
              </a:tabLst>
            </a:pPr>
            <a:r>
              <a:rPr spc="-5" dirty="0"/>
              <a:t>Remuneration</a:t>
            </a:r>
            <a:r>
              <a:rPr spc="-65" dirty="0"/>
              <a:t> </a:t>
            </a:r>
            <a:r>
              <a:rPr spc="-5" dirty="0"/>
              <a:t>of  </a:t>
            </a:r>
            <a:r>
              <a:rPr i="1" spc="-5" dirty="0"/>
              <a:t>personnel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27575" y="1549042"/>
            <a:ext cx="2712085" cy="32264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84200" indent="-572135">
              <a:lnSpc>
                <a:spcPct val="100000"/>
              </a:lnSpc>
              <a:spcBef>
                <a:spcPts val="700"/>
              </a:spcBef>
              <a:buSzPct val="74000"/>
              <a:buAutoNum type="arabicPeriod" startAt="8"/>
              <a:tabLst>
                <a:tab pos="584200" algn="l"/>
                <a:tab pos="584835" algn="l"/>
              </a:tabLst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Centralization</a:t>
            </a:r>
            <a:endParaRPr sz="2500">
              <a:latin typeface="Arial"/>
              <a:cs typeface="Arial"/>
            </a:endParaRPr>
          </a:p>
          <a:p>
            <a:pPr marL="584200" indent="-572135">
              <a:lnSpc>
                <a:spcPct val="100000"/>
              </a:lnSpc>
              <a:spcBef>
                <a:spcPts val="600"/>
              </a:spcBef>
              <a:buSzPct val="74000"/>
              <a:buAutoNum type="arabicPeriod" startAt="8"/>
              <a:tabLst>
                <a:tab pos="584200" algn="l"/>
                <a:tab pos="584835" algn="l"/>
              </a:tabLst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Scalar</a:t>
            </a:r>
            <a:r>
              <a:rPr sz="25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chain</a:t>
            </a:r>
            <a:endParaRPr sz="2500">
              <a:latin typeface="Arial"/>
              <a:cs typeface="Arial"/>
            </a:endParaRPr>
          </a:p>
          <a:p>
            <a:pPr marL="584200" indent="-572135">
              <a:lnSpc>
                <a:spcPct val="100000"/>
              </a:lnSpc>
              <a:spcBef>
                <a:spcPts val="600"/>
              </a:spcBef>
              <a:buSzPct val="74000"/>
              <a:buAutoNum type="arabicPeriod" startAt="8"/>
              <a:tabLst>
                <a:tab pos="584200" algn="l"/>
                <a:tab pos="584835" algn="l"/>
              </a:tabLst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Order</a:t>
            </a:r>
            <a:endParaRPr sz="2500">
              <a:latin typeface="Arial"/>
              <a:cs typeface="Arial"/>
            </a:endParaRPr>
          </a:p>
          <a:p>
            <a:pPr marL="584200" indent="-572135">
              <a:lnSpc>
                <a:spcPct val="100000"/>
              </a:lnSpc>
              <a:spcBef>
                <a:spcPts val="600"/>
              </a:spcBef>
              <a:buSzPct val="74000"/>
              <a:buAutoNum type="arabicPeriod" startAt="8"/>
              <a:tabLst>
                <a:tab pos="584200" algn="l"/>
                <a:tab pos="584835" algn="l"/>
              </a:tabLst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Equity</a:t>
            </a:r>
            <a:endParaRPr sz="2500">
              <a:latin typeface="Arial"/>
              <a:cs typeface="Arial"/>
            </a:endParaRPr>
          </a:p>
          <a:p>
            <a:pPr marL="584200" indent="-572135">
              <a:lnSpc>
                <a:spcPct val="100000"/>
              </a:lnSpc>
              <a:spcBef>
                <a:spcPts val="600"/>
              </a:spcBef>
              <a:buSzPct val="74000"/>
              <a:buAutoNum type="arabicPeriod" startAt="8"/>
              <a:tabLst>
                <a:tab pos="584200" algn="l"/>
                <a:tab pos="584835" algn="l"/>
              </a:tabLst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Stability</a:t>
            </a:r>
            <a:endParaRPr sz="2500">
              <a:latin typeface="Arial"/>
              <a:cs typeface="Arial"/>
            </a:endParaRPr>
          </a:p>
          <a:p>
            <a:pPr marL="584200" indent="-572135">
              <a:lnSpc>
                <a:spcPct val="100000"/>
              </a:lnSpc>
              <a:spcBef>
                <a:spcPts val="605"/>
              </a:spcBef>
              <a:buSzPct val="74000"/>
              <a:buAutoNum type="arabicPeriod" startAt="8"/>
              <a:tabLst>
                <a:tab pos="584200" algn="l"/>
                <a:tab pos="584835" algn="l"/>
              </a:tabLst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Initiative</a:t>
            </a:r>
            <a:endParaRPr sz="2500">
              <a:latin typeface="Arial"/>
              <a:cs typeface="Arial"/>
            </a:endParaRPr>
          </a:p>
          <a:p>
            <a:pPr marL="584200" indent="-572135">
              <a:lnSpc>
                <a:spcPct val="100000"/>
              </a:lnSpc>
              <a:spcBef>
                <a:spcPts val="600"/>
              </a:spcBef>
              <a:buSzPct val="74000"/>
              <a:buAutoNum type="arabicPeriod" startAt="8"/>
              <a:tabLst>
                <a:tab pos="584200" algn="l"/>
                <a:tab pos="584835" algn="l"/>
              </a:tabLst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Esprit de</a:t>
            </a:r>
            <a:r>
              <a:rPr sz="25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corps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2228" y="6050991"/>
            <a:ext cx="290512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Source: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Based 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on Henri Fayol, </a:t>
            </a:r>
            <a:r>
              <a:rPr sz="900" i="1" spc="-5" dirty="0">
                <a:solidFill>
                  <a:srgbClr val="FFFFFF"/>
                </a:solidFill>
                <a:latin typeface="Arial"/>
                <a:cs typeface="Arial"/>
              </a:rPr>
              <a:t>General and </a:t>
            </a:r>
            <a:r>
              <a:rPr sz="900" i="1" dirty="0">
                <a:solidFill>
                  <a:srgbClr val="FFFFFF"/>
                </a:solidFill>
                <a:latin typeface="Arial"/>
                <a:cs typeface="Arial"/>
              </a:rPr>
              <a:t>Industrial  </a:t>
            </a:r>
            <a:r>
              <a:rPr sz="900" i="1" spc="-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trans. Constana Storrs 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(London: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Pittman</a:t>
            </a:r>
            <a:r>
              <a:rPr sz="9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&amp;  Sons,</a:t>
            </a:r>
            <a:r>
              <a:rPr sz="9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1949).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462737"/>
            <a:ext cx="61487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1c) Bureaucratic</a:t>
            </a:r>
            <a:r>
              <a:rPr sz="3600" spc="-114" dirty="0"/>
              <a:t> </a:t>
            </a:r>
            <a:r>
              <a:rPr sz="3600" dirty="0"/>
              <a:t>Management</a:t>
            </a:r>
            <a:endParaRPr sz="3600"/>
          </a:p>
        </p:txBody>
      </p:sp>
      <p:sp>
        <p:nvSpPr>
          <p:cNvPr id="11" name="object 11"/>
          <p:cNvSpPr txBox="1"/>
          <p:nvPr/>
        </p:nvSpPr>
        <p:spPr>
          <a:xfrm>
            <a:off x="612140" y="1316482"/>
            <a:ext cx="7877175" cy="3637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93115" indent="-342900">
              <a:lnSpc>
                <a:spcPct val="100000"/>
              </a:lnSpc>
              <a:spcBef>
                <a:spcPts val="105"/>
              </a:spcBef>
              <a:buClr>
                <a:srgbClr val="FFFF00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Focuses on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 overall</a:t>
            </a: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organizational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system.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FFF00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Bureaucratic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management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based</a:t>
            </a:r>
            <a:r>
              <a:rPr sz="32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upon:</a:t>
            </a:r>
            <a:endParaRPr sz="3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85"/>
              </a:spcBef>
              <a:buClr>
                <a:srgbClr val="FFFF00"/>
              </a:buClr>
              <a:buSzPct val="80357"/>
              <a:buChar char="•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Firm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rules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Clr>
                <a:srgbClr val="FFFF00"/>
              </a:buClr>
              <a:buSzPct val="80357"/>
              <a:buChar char="•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Policies and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procedures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Clr>
                <a:srgbClr val="FFFF00"/>
              </a:buClr>
              <a:buSzPct val="80357"/>
              <a:buChar char="•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fixed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hierarchy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Clr>
                <a:srgbClr val="FFFF00"/>
              </a:buClr>
              <a:buSzPct val="80357"/>
              <a:buChar char="•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clear division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labor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12140" y="354533"/>
            <a:ext cx="77616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Bureaucratic Management:</a:t>
            </a:r>
            <a:r>
              <a:rPr spc="25" dirty="0"/>
              <a:t> </a:t>
            </a:r>
            <a:r>
              <a:rPr spc="-5" dirty="0"/>
              <a:t>Weber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987290"/>
            <a:ext cx="7954645" cy="503301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Clr>
                <a:srgbClr val="FFFF00"/>
              </a:buClr>
              <a:buSzPct val="79687"/>
              <a:buFont typeface="Wingdings"/>
              <a:buChar char="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Max Weber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(1864–1920)</a:t>
            </a:r>
            <a:endParaRPr sz="32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90"/>
              </a:spcBef>
              <a:buChar char="-"/>
              <a:tabLst>
                <a:tab pos="68707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German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sociologist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historian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who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envisioned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management that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would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be based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upon impersonal and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rational  behavior—the approach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management now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referred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45" dirty="0">
                <a:solidFill>
                  <a:srgbClr val="FFFFFF"/>
                </a:solidFill>
                <a:latin typeface="Arial"/>
                <a:cs typeface="Arial"/>
              </a:rPr>
              <a:t>―bureaucracy.‖</a:t>
            </a:r>
            <a:endParaRPr sz="28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595"/>
              </a:spcBef>
              <a:buClr>
                <a:srgbClr val="FFFF00"/>
              </a:buClr>
              <a:buSzPct val="75000"/>
              <a:buChar char="•"/>
              <a:tabLst>
                <a:tab pos="1155700" algn="l"/>
                <a:tab pos="11563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Division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labor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575"/>
              </a:spcBef>
              <a:buClr>
                <a:srgbClr val="FFFF00"/>
              </a:buClr>
              <a:buSzPct val="75000"/>
              <a:buChar char="•"/>
              <a:tabLst>
                <a:tab pos="1155700" algn="l"/>
                <a:tab pos="11563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Hierarchy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authority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575"/>
              </a:spcBef>
              <a:buClr>
                <a:srgbClr val="FFFF00"/>
              </a:buClr>
              <a:buSzPct val="75000"/>
              <a:buChar char="•"/>
              <a:tabLst>
                <a:tab pos="1155700" algn="l"/>
                <a:tab pos="11563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Rules and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procedures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580"/>
              </a:spcBef>
              <a:buClr>
                <a:srgbClr val="FFFF00"/>
              </a:buClr>
              <a:buSzPct val="75000"/>
              <a:buChar char="•"/>
              <a:tabLst>
                <a:tab pos="1155700" algn="l"/>
                <a:tab pos="11563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Impersonality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575"/>
              </a:spcBef>
              <a:buClr>
                <a:srgbClr val="FFFF00"/>
              </a:buClr>
              <a:buSzPct val="75000"/>
              <a:buChar char="•"/>
              <a:tabLst>
                <a:tab pos="1155700" algn="l"/>
                <a:tab pos="11563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Employee selection and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promotion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500837"/>
            <a:ext cx="55638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Weber‘s Forms </a:t>
            </a:r>
            <a:r>
              <a:rPr sz="3600" spc="-5" dirty="0"/>
              <a:t>of</a:t>
            </a:r>
            <a:r>
              <a:rPr sz="3600" spc="-65" dirty="0"/>
              <a:t> </a:t>
            </a:r>
            <a:r>
              <a:rPr sz="3600" spc="-10" dirty="0"/>
              <a:t>Authority</a:t>
            </a:r>
            <a:endParaRPr sz="3600"/>
          </a:p>
        </p:txBody>
      </p:sp>
      <p:sp>
        <p:nvSpPr>
          <p:cNvPr id="11" name="object 11"/>
          <p:cNvSpPr txBox="1"/>
          <p:nvPr/>
        </p:nvSpPr>
        <p:spPr>
          <a:xfrm>
            <a:off x="535940" y="1091844"/>
            <a:ext cx="7730490" cy="46748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Clr>
                <a:srgbClr val="FFFF00"/>
              </a:buClr>
              <a:buFont typeface="Wingdings"/>
              <a:buChar char=""/>
              <a:tabLst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Traditional</a:t>
            </a:r>
            <a:r>
              <a:rPr sz="25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authority</a:t>
            </a:r>
            <a:endParaRPr sz="2500">
              <a:latin typeface="Arial"/>
              <a:cs typeface="Arial"/>
            </a:endParaRPr>
          </a:p>
          <a:p>
            <a:pPr marL="756285" marR="572135" lvl="1" indent="-287020">
              <a:lnSpc>
                <a:spcPct val="100000"/>
              </a:lnSpc>
              <a:spcBef>
                <a:spcPts val="600"/>
              </a:spcBef>
              <a:buChar char="-"/>
              <a:tabLst>
                <a:tab pos="66421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Subordinate obedience based upon custom or  tradition (e.g., kings,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queens,</a:t>
            </a: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chiefs).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"/>
              <a:buChar char=""/>
              <a:tabLst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Charismatic</a:t>
            </a:r>
            <a:r>
              <a:rPr sz="2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authority</a:t>
            </a:r>
            <a:endParaRPr sz="25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00"/>
              </a:spcBef>
              <a:buChar char="-"/>
              <a:tabLst>
                <a:tab pos="66421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Subordinates voluntarily comply with a leader  because of his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her special personal qualities or  abilities (e.g., Martin Luther King,</a:t>
            </a:r>
            <a:r>
              <a:rPr sz="25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Gandhi).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Clr>
                <a:srgbClr val="FFFF00"/>
              </a:buClr>
              <a:buFont typeface="Wingdings"/>
              <a:buChar char=""/>
              <a:tabLst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Rational-legal</a:t>
            </a:r>
            <a:r>
              <a:rPr sz="25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authority</a:t>
            </a:r>
            <a:endParaRPr sz="2500">
              <a:latin typeface="Arial"/>
              <a:cs typeface="Arial"/>
            </a:endParaRPr>
          </a:p>
          <a:p>
            <a:pPr marL="756285" marR="342265" lvl="1" indent="-287020">
              <a:lnSpc>
                <a:spcPct val="100000"/>
              </a:lnSpc>
              <a:spcBef>
                <a:spcPts val="600"/>
              </a:spcBef>
              <a:buChar char="-"/>
              <a:tabLst>
                <a:tab pos="66421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Subordinate obedience based upon the position  held by superiors within the organization (e.g.,  police officers, executives,</a:t>
            </a:r>
            <a:r>
              <a:rPr sz="25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supervisors).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Classical versus Behavioral  Perspective</a:t>
            </a:r>
          </a:p>
        </p:txBody>
      </p:sp>
      <p:grpSp>
        <p:nvGrpSpPr>
          <p:cNvPr id="11" name="object 11"/>
          <p:cNvGrpSpPr/>
          <p:nvPr/>
        </p:nvGrpSpPr>
        <p:grpSpPr>
          <a:xfrm>
            <a:off x="1274063" y="4838700"/>
            <a:ext cx="3424554" cy="866140"/>
            <a:chOff x="1274063" y="4838700"/>
            <a:chExt cx="3424554" cy="866140"/>
          </a:xfrm>
        </p:grpSpPr>
        <p:sp>
          <p:nvSpPr>
            <p:cNvPr id="12" name="object 12"/>
            <p:cNvSpPr/>
            <p:nvPr/>
          </p:nvSpPr>
          <p:spPr>
            <a:xfrm>
              <a:off x="1279524" y="4892675"/>
              <a:ext cx="2619375" cy="803275"/>
            </a:xfrm>
            <a:custGeom>
              <a:avLst/>
              <a:gdLst/>
              <a:ahLst/>
              <a:cxnLst/>
              <a:rect l="l" t="t" r="r" b="b"/>
              <a:pathLst>
                <a:path w="2619375" h="803275">
                  <a:moveTo>
                    <a:pt x="2619375" y="0"/>
                  </a:moveTo>
                  <a:lnTo>
                    <a:pt x="0" y="0"/>
                  </a:lnTo>
                  <a:lnTo>
                    <a:pt x="0" y="803275"/>
                  </a:lnTo>
                  <a:lnTo>
                    <a:pt x="2619375" y="803275"/>
                  </a:lnTo>
                  <a:lnTo>
                    <a:pt x="26193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03247" y="4838700"/>
              <a:ext cx="3095243" cy="4998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74063" y="5204459"/>
              <a:ext cx="2747772" cy="49987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451228" y="4917694"/>
            <a:ext cx="22764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2893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C3300"/>
                </a:solidFill>
                <a:latin typeface="Arial"/>
                <a:cs typeface="Arial"/>
              </a:rPr>
              <a:t>Focused on  rational</a:t>
            </a:r>
            <a:r>
              <a:rPr sz="2400" spc="-50" dirty="0">
                <a:solidFill>
                  <a:srgbClr val="CC33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C3300"/>
                </a:solidFill>
                <a:latin typeface="Arial"/>
                <a:cs typeface="Arial"/>
              </a:rPr>
              <a:t>behavior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444752" y="3787140"/>
            <a:ext cx="2473960" cy="1009015"/>
            <a:chOff x="1444752" y="3787140"/>
            <a:chExt cx="2473960" cy="1009015"/>
          </a:xfrm>
        </p:grpSpPr>
        <p:sp>
          <p:nvSpPr>
            <p:cNvPr id="17" name="object 17"/>
            <p:cNvSpPr/>
            <p:nvPr/>
          </p:nvSpPr>
          <p:spPr>
            <a:xfrm>
              <a:off x="1671828" y="3787140"/>
              <a:ext cx="2019300" cy="5821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444752" y="4213860"/>
              <a:ext cx="2473452" cy="58216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654555" y="3881120"/>
            <a:ext cx="20212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669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Classical  Per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pec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ive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875276" y="4802123"/>
            <a:ext cx="3355975" cy="1365885"/>
            <a:chOff x="4875276" y="4802123"/>
            <a:chExt cx="3355975" cy="1365885"/>
          </a:xfrm>
        </p:grpSpPr>
        <p:sp>
          <p:nvSpPr>
            <p:cNvPr id="21" name="object 21"/>
            <p:cNvSpPr/>
            <p:nvPr/>
          </p:nvSpPr>
          <p:spPr>
            <a:xfrm>
              <a:off x="4937125" y="4892611"/>
              <a:ext cx="3117850" cy="1275080"/>
            </a:xfrm>
            <a:custGeom>
              <a:avLst/>
              <a:gdLst/>
              <a:ahLst/>
              <a:cxnLst/>
              <a:rect l="l" t="t" r="r" b="b"/>
              <a:pathLst>
                <a:path w="3117850" h="1275079">
                  <a:moveTo>
                    <a:pt x="3117850" y="0"/>
                  </a:moveTo>
                  <a:lnTo>
                    <a:pt x="0" y="0"/>
                  </a:lnTo>
                  <a:lnTo>
                    <a:pt x="0" y="1274826"/>
                  </a:lnTo>
                  <a:lnTo>
                    <a:pt x="3117850" y="1274826"/>
                  </a:lnTo>
                  <a:lnTo>
                    <a:pt x="31178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059680" y="4802123"/>
              <a:ext cx="2900172" cy="49987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875276" y="5131307"/>
              <a:ext cx="3355848" cy="49987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722620" y="5460491"/>
              <a:ext cx="1575816" cy="49987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5052821" y="4881117"/>
            <a:ext cx="2891790" cy="10502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indent="-1905" algn="ctr">
              <a:lnSpc>
                <a:spcPct val="90000"/>
              </a:lnSpc>
              <a:spcBef>
                <a:spcPts val="385"/>
              </a:spcBef>
            </a:pPr>
            <a:r>
              <a:rPr sz="2400" spc="-5" dirty="0">
                <a:solidFill>
                  <a:srgbClr val="CC3300"/>
                </a:solidFill>
                <a:latin typeface="Arial"/>
                <a:cs typeface="Arial"/>
              </a:rPr>
              <a:t>Acknowledged </a:t>
            </a:r>
            <a:r>
              <a:rPr sz="2400" dirty="0">
                <a:solidFill>
                  <a:srgbClr val="CC3300"/>
                </a:solidFill>
                <a:latin typeface="Arial"/>
                <a:cs typeface="Arial"/>
              </a:rPr>
              <a:t>the  importance</a:t>
            </a:r>
            <a:r>
              <a:rPr sz="2400" spc="-45" dirty="0">
                <a:solidFill>
                  <a:srgbClr val="CC33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CC3300"/>
                </a:solidFill>
                <a:latin typeface="Arial"/>
                <a:cs typeface="Arial"/>
              </a:rPr>
              <a:t>of</a:t>
            </a:r>
            <a:r>
              <a:rPr sz="2400" spc="-40" dirty="0">
                <a:solidFill>
                  <a:srgbClr val="CC33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CC3300"/>
                </a:solidFill>
                <a:latin typeface="Arial"/>
                <a:cs typeface="Arial"/>
              </a:rPr>
              <a:t>human  </a:t>
            </a:r>
            <a:r>
              <a:rPr sz="2400" spc="-5" dirty="0">
                <a:solidFill>
                  <a:srgbClr val="CC3300"/>
                </a:solidFill>
                <a:latin typeface="Arial"/>
                <a:cs typeface="Arial"/>
              </a:rPr>
              <a:t>behavior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218176" y="3787140"/>
            <a:ext cx="2482850" cy="1009015"/>
            <a:chOff x="5218176" y="3787140"/>
            <a:chExt cx="2482850" cy="1009015"/>
          </a:xfrm>
        </p:grpSpPr>
        <p:sp>
          <p:nvSpPr>
            <p:cNvPr id="27" name="object 27"/>
            <p:cNvSpPr/>
            <p:nvPr/>
          </p:nvSpPr>
          <p:spPr>
            <a:xfrm>
              <a:off x="5308092" y="3787140"/>
              <a:ext cx="2392680" cy="58216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18176" y="4213860"/>
              <a:ext cx="2473452" cy="58216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428234" y="3881120"/>
            <a:ext cx="20212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953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Behavioral  Per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pec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ive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55719" y="2077338"/>
            <a:ext cx="5892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vs.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071562" y="2051050"/>
            <a:ext cx="7145655" cy="2684780"/>
            <a:chOff x="1071562" y="2051050"/>
            <a:chExt cx="7145655" cy="2684780"/>
          </a:xfrm>
        </p:grpSpPr>
        <p:sp>
          <p:nvSpPr>
            <p:cNvPr id="32" name="object 32"/>
            <p:cNvSpPr/>
            <p:nvPr/>
          </p:nvSpPr>
          <p:spPr>
            <a:xfrm>
              <a:off x="1517650" y="2051050"/>
              <a:ext cx="1689100" cy="177330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71562" y="4729098"/>
              <a:ext cx="3173730" cy="0"/>
            </a:xfrm>
            <a:custGeom>
              <a:avLst/>
              <a:gdLst/>
              <a:ahLst/>
              <a:cxnLst/>
              <a:rect l="l" t="t" r="r" b="b"/>
              <a:pathLst>
                <a:path w="3173729">
                  <a:moveTo>
                    <a:pt x="0" y="0"/>
                  </a:moveTo>
                  <a:lnTo>
                    <a:pt x="3173412" y="0"/>
                  </a:lnTo>
                </a:path>
              </a:pathLst>
            </a:custGeom>
            <a:ln w="12700">
              <a:solidFill>
                <a:srgbClr val="0000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937250" y="2051050"/>
              <a:ext cx="1652651" cy="174942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651375" y="4727575"/>
              <a:ext cx="3565525" cy="0"/>
            </a:xfrm>
            <a:custGeom>
              <a:avLst/>
              <a:gdLst/>
              <a:ahLst/>
              <a:cxnLst/>
              <a:rect l="l" t="t" r="r" b="b"/>
              <a:pathLst>
                <a:path w="3565525">
                  <a:moveTo>
                    <a:pt x="0" y="0"/>
                  </a:moveTo>
                  <a:lnTo>
                    <a:pt x="3565525" y="0"/>
                  </a:lnTo>
                </a:path>
              </a:pathLst>
            </a:custGeom>
            <a:ln w="12700">
              <a:solidFill>
                <a:srgbClr val="0000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812037"/>
            <a:ext cx="58108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2) Behavioral</a:t>
            </a:r>
            <a:r>
              <a:rPr spc="-15" dirty="0"/>
              <a:t> </a:t>
            </a:r>
            <a:r>
              <a:rPr spc="-5" dirty="0"/>
              <a:t>Perspective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697482"/>
            <a:ext cx="7609205" cy="37738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FFFF00"/>
              </a:buClr>
              <a:buSzPct val="79687"/>
              <a:buFont typeface="Wingdings"/>
              <a:buChar char="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Followed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 classical perspective in</a:t>
            </a:r>
            <a:r>
              <a:rPr sz="32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development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3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thought.</a:t>
            </a:r>
            <a:endParaRPr sz="3200">
              <a:latin typeface="Arial"/>
              <a:cs typeface="Arial"/>
            </a:endParaRPr>
          </a:p>
          <a:p>
            <a:pPr marL="756285" marR="565150" lvl="1" indent="-287020">
              <a:lnSpc>
                <a:spcPct val="100000"/>
              </a:lnSpc>
              <a:spcBef>
                <a:spcPts val="690"/>
              </a:spcBef>
              <a:buChar char="-"/>
              <a:tabLst>
                <a:tab pos="68707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Acknowledged the importance of human  behavior in shaping management</a:t>
            </a:r>
            <a:r>
              <a:rPr sz="28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style</a:t>
            </a:r>
            <a:endParaRPr sz="2800">
              <a:latin typeface="Arial"/>
              <a:cs typeface="Arial"/>
            </a:endParaRPr>
          </a:p>
          <a:p>
            <a:pPr marL="686435" lvl="1" indent="-217170">
              <a:lnSpc>
                <a:spcPct val="100000"/>
              </a:lnSpc>
              <a:spcBef>
                <a:spcPts val="670"/>
              </a:spcBef>
              <a:buChar char="-"/>
              <a:tabLst>
                <a:tab pos="68707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associated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with:</a:t>
            </a:r>
            <a:endParaRPr sz="28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595"/>
              </a:spcBef>
              <a:buClr>
                <a:srgbClr val="FFFF00"/>
              </a:buClr>
              <a:buChar char="•"/>
              <a:tabLst>
                <a:tab pos="115633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Mary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Parker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Follett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575"/>
              </a:spcBef>
              <a:buClr>
                <a:srgbClr val="FFFF00"/>
              </a:buClr>
              <a:buChar char="•"/>
              <a:tabLst>
                <a:tab pos="11563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Elton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Mayo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575"/>
              </a:spcBef>
              <a:buClr>
                <a:srgbClr val="FFFF00"/>
              </a:buClr>
              <a:buChar char="•"/>
              <a:tabLst>
                <a:tab pos="11563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Douglas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McGregor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506933"/>
            <a:ext cx="43141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Mary Parker</a:t>
            </a:r>
            <a:r>
              <a:rPr spc="-35" dirty="0"/>
              <a:t> </a:t>
            </a:r>
            <a:r>
              <a:rPr spc="-5" dirty="0"/>
              <a:t>Follett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59740" y="1700529"/>
            <a:ext cx="7701915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FFFF00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Concluded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key to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effective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management  was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coordination.</a:t>
            </a:r>
            <a:endParaRPr sz="2800">
              <a:latin typeface="Arial"/>
              <a:cs typeface="Arial"/>
            </a:endParaRPr>
          </a:p>
          <a:p>
            <a:pPr marL="355600" marR="234315" indent="-342900">
              <a:lnSpc>
                <a:spcPct val="100000"/>
              </a:lnSpc>
              <a:spcBef>
                <a:spcPts val="675"/>
              </a:spcBef>
              <a:buClr>
                <a:srgbClr val="FFFF00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Felt that managers needed to coordinate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harmonize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group effort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rather than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force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and  coerce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people.</a:t>
            </a:r>
            <a:endParaRPr sz="2800">
              <a:latin typeface="Arial"/>
              <a:cs typeface="Arial"/>
            </a:endParaRPr>
          </a:p>
          <a:p>
            <a:pPr marL="355600" marR="533400" indent="-342900">
              <a:lnSpc>
                <a:spcPct val="100000"/>
              </a:lnSpc>
              <a:spcBef>
                <a:spcPts val="675"/>
              </a:spcBef>
              <a:buClr>
                <a:srgbClr val="FFFF00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Believed that management is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continuous,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dynamic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process.</a:t>
            </a:r>
            <a:endParaRPr sz="2800">
              <a:latin typeface="Arial"/>
              <a:cs typeface="Arial"/>
            </a:endParaRPr>
          </a:p>
          <a:p>
            <a:pPr marL="355600" marR="120014" indent="-342900">
              <a:lnSpc>
                <a:spcPct val="100000"/>
              </a:lnSpc>
              <a:spcBef>
                <a:spcPts val="670"/>
              </a:spcBef>
              <a:buClr>
                <a:srgbClr val="FFFF00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Felt that the best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decisions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would be made by  people who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were closest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the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situation.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520700" y="1538350"/>
            <a:ext cx="4358005" cy="1406525"/>
            <a:chOff x="520700" y="1538350"/>
            <a:chExt cx="4358005" cy="1406525"/>
          </a:xfrm>
        </p:grpSpPr>
        <p:sp>
          <p:nvSpPr>
            <p:cNvPr id="11" name="object 11"/>
            <p:cNvSpPr/>
            <p:nvPr/>
          </p:nvSpPr>
          <p:spPr>
            <a:xfrm>
              <a:off x="539750" y="1557400"/>
              <a:ext cx="4319905" cy="1368425"/>
            </a:xfrm>
            <a:custGeom>
              <a:avLst/>
              <a:gdLst/>
              <a:ahLst/>
              <a:cxnLst/>
              <a:rect l="l" t="t" r="r" b="b"/>
              <a:pathLst>
                <a:path w="4319905" h="1368425">
                  <a:moveTo>
                    <a:pt x="2879725" y="0"/>
                  </a:moveTo>
                  <a:lnTo>
                    <a:pt x="0" y="0"/>
                  </a:lnTo>
                  <a:lnTo>
                    <a:pt x="0" y="1368298"/>
                  </a:lnTo>
                  <a:lnTo>
                    <a:pt x="2879725" y="1368298"/>
                  </a:lnTo>
                  <a:lnTo>
                    <a:pt x="2879725" y="855218"/>
                  </a:lnTo>
                  <a:lnTo>
                    <a:pt x="3599688" y="855218"/>
                  </a:lnTo>
                  <a:lnTo>
                    <a:pt x="3599688" y="1026287"/>
                  </a:lnTo>
                  <a:lnTo>
                    <a:pt x="4319651" y="684149"/>
                  </a:lnTo>
                  <a:lnTo>
                    <a:pt x="3599688" y="342011"/>
                  </a:lnTo>
                  <a:lnTo>
                    <a:pt x="3599688" y="513079"/>
                  </a:lnTo>
                  <a:lnTo>
                    <a:pt x="2879725" y="513079"/>
                  </a:lnTo>
                  <a:lnTo>
                    <a:pt x="2879725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9750" y="1557400"/>
              <a:ext cx="4319905" cy="1368425"/>
            </a:xfrm>
            <a:custGeom>
              <a:avLst/>
              <a:gdLst/>
              <a:ahLst/>
              <a:cxnLst/>
              <a:rect l="l" t="t" r="r" b="b"/>
              <a:pathLst>
                <a:path w="4319905" h="1368425">
                  <a:moveTo>
                    <a:pt x="0" y="0"/>
                  </a:moveTo>
                  <a:lnTo>
                    <a:pt x="2879725" y="0"/>
                  </a:lnTo>
                  <a:lnTo>
                    <a:pt x="2879725" y="513079"/>
                  </a:lnTo>
                  <a:lnTo>
                    <a:pt x="3599688" y="513079"/>
                  </a:lnTo>
                  <a:lnTo>
                    <a:pt x="3599688" y="342011"/>
                  </a:lnTo>
                  <a:lnTo>
                    <a:pt x="4319651" y="684149"/>
                  </a:lnTo>
                  <a:lnTo>
                    <a:pt x="3599688" y="1026287"/>
                  </a:lnTo>
                  <a:lnTo>
                    <a:pt x="3599688" y="855218"/>
                  </a:lnTo>
                  <a:lnTo>
                    <a:pt x="2879725" y="855218"/>
                  </a:lnTo>
                  <a:lnTo>
                    <a:pt x="2879725" y="1368298"/>
                  </a:lnTo>
                  <a:lnTo>
                    <a:pt x="0" y="1368298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CC3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03554" y="2081529"/>
            <a:ext cx="23520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000066"/>
                </a:solidFill>
                <a:latin typeface="Arial"/>
                <a:cs typeface="Arial"/>
              </a:rPr>
              <a:t>Organization</a:t>
            </a:r>
            <a:endParaRPr sz="3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48326" y="1557400"/>
            <a:ext cx="3745229" cy="3173730"/>
          </a:xfrm>
          <a:prstGeom prst="rect">
            <a:avLst/>
          </a:prstGeom>
          <a:solidFill>
            <a:srgbClr val="000066"/>
          </a:solidFill>
          <a:ln w="28575">
            <a:solidFill>
              <a:srgbClr val="FFFF99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437515" marR="123189" indent="-346075">
              <a:lnSpc>
                <a:spcPts val="2480"/>
              </a:lnSpc>
              <a:spcBef>
                <a:spcPts val="335"/>
              </a:spcBef>
              <a:buClr>
                <a:srgbClr val="FFFF00"/>
              </a:buClr>
              <a:buSzPct val="73913"/>
              <a:buFont typeface="Wingdings"/>
              <a:buChar char=""/>
              <a:tabLst>
                <a:tab pos="437515" algn="l"/>
                <a:tab pos="438150" algn="l"/>
                <a:tab pos="2061210" algn="l"/>
              </a:tabLst>
            </a:pPr>
            <a:r>
              <a:rPr sz="23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66FFFF"/>
                </a:solidFill>
                <a:latin typeface="Arial"/>
                <a:cs typeface="Arial"/>
              </a:rPr>
              <a:t>group</a:t>
            </a:r>
            <a:r>
              <a:rPr sz="2300" b="1" spc="-3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66FFFF"/>
                </a:solidFill>
                <a:latin typeface="Arial"/>
                <a:cs typeface="Arial"/>
              </a:rPr>
              <a:t>of	</a:t>
            </a:r>
            <a:r>
              <a:rPr sz="2300" b="1" spc="-5" dirty="0">
                <a:solidFill>
                  <a:srgbClr val="66FFFF"/>
                </a:solidFill>
                <a:latin typeface="Arial"/>
                <a:cs typeface="Arial"/>
              </a:rPr>
              <a:t>individual </a:t>
            </a:r>
            <a:r>
              <a:rPr sz="23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b="1" spc="10" dirty="0">
                <a:solidFill>
                  <a:srgbClr val="FFFFFF"/>
                </a:solidFill>
                <a:latin typeface="Arial"/>
                <a:cs typeface="Arial"/>
              </a:rPr>
              <a:t>who work </a:t>
            </a:r>
            <a:r>
              <a:rPr sz="2300" b="1" dirty="0">
                <a:solidFill>
                  <a:srgbClr val="FFFFFF"/>
                </a:solidFill>
                <a:latin typeface="Arial"/>
                <a:cs typeface="Arial"/>
              </a:rPr>
              <a:t>together  toward common</a:t>
            </a:r>
            <a:r>
              <a:rPr sz="2300" b="1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FFFFFF"/>
                </a:solidFill>
                <a:latin typeface="Arial"/>
                <a:cs typeface="Arial"/>
              </a:rPr>
              <a:t>goals.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00"/>
              </a:buClr>
              <a:buFont typeface="Wingdings"/>
              <a:buChar char=""/>
            </a:pPr>
            <a:endParaRPr sz="3050">
              <a:latin typeface="Arial"/>
              <a:cs typeface="Arial"/>
            </a:endParaRPr>
          </a:p>
          <a:p>
            <a:pPr marL="437515" marR="112395" indent="-346075">
              <a:lnSpc>
                <a:spcPct val="90000"/>
              </a:lnSpc>
              <a:buClr>
                <a:srgbClr val="FFFF00"/>
              </a:buClr>
              <a:buSzPct val="73913"/>
              <a:buFont typeface="Wingdings"/>
              <a:buChar char=""/>
              <a:tabLst>
                <a:tab pos="437515" algn="l"/>
                <a:tab pos="438150" algn="l"/>
              </a:tabLst>
            </a:pPr>
            <a:r>
              <a:rPr sz="2300" b="1" dirty="0">
                <a:solidFill>
                  <a:srgbClr val="FFFFFF"/>
                </a:solidFill>
                <a:latin typeface="Arial"/>
                <a:cs typeface="Arial"/>
              </a:rPr>
              <a:t>Is a social entity </a:t>
            </a:r>
            <a:r>
              <a:rPr sz="2300" b="1" spc="-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300" b="1" spc="-70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300" b="1" spc="-6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FFFFFF"/>
                </a:solidFill>
                <a:latin typeface="Arial"/>
                <a:cs typeface="Arial"/>
              </a:rPr>
              <a:t>goal </a:t>
            </a:r>
            <a:r>
              <a:rPr sz="2300" b="1" dirty="0">
                <a:solidFill>
                  <a:srgbClr val="FFFFFF"/>
                </a:solidFill>
                <a:latin typeface="Arial"/>
                <a:cs typeface="Arial"/>
              </a:rPr>
              <a:t>directed and  deliberately  structured.</a:t>
            </a:r>
            <a:endParaRPr sz="23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87450" y="3429063"/>
            <a:ext cx="2361565" cy="1736725"/>
          </a:xfrm>
          <a:custGeom>
            <a:avLst/>
            <a:gdLst/>
            <a:ahLst/>
            <a:cxnLst/>
            <a:rect l="l" t="t" r="r" b="b"/>
            <a:pathLst>
              <a:path w="2361565" h="1736725">
                <a:moveTo>
                  <a:pt x="1176108" y="1511554"/>
                </a:moveTo>
                <a:lnTo>
                  <a:pt x="1060107" y="1511554"/>
                </a:lnTo>
                <a:lnTo>
                  <a:pt x="1060107" y="1627390"/>
                </a:lnTo>
                <a:lnTo>
                  <a:pt x="1176108" y="1627390"/>
                </a:lnTo>
                <a:lnTo>
                  <a:pt x="1176108" y="1511554"/>
                </a:lnTo>
                <a:close/>
              </a:path>
              <a:path w="2361565" h="1736725">
                <a:moveTo>
                  <a:pt x="1176108" y="1271524"/>
                </a:moveTo>
                <a:lnTo>
                  <a:pt x="1060107" y="1271524"/>
                </a:lnTo>
                <a:lnTo>
                  <a:pt x="1060107" y="1387348"/>
                </a:lnTo>
                <a:lnTo>
                  <a:pt x="1176108" y="1387348"/>
                </a:lnTo>
                <a:lnTo>
                  <a:pt x="1176108" y="1271524"/>
                </a:lnTo>
                <a:close/>
              </a:path>
              <a:path w="2361565" h="1736725">
                <a:moveTo>
                  <a:pt x="1420710" y="1511554"/>
                </a:moveTo>
                <a:lnTo>
                  <a:pt x="1304709" y="1511554"/>
                </a:lnTo>
                <a:lnTo>
                  <a:pt x="1304709" y="1627390"/>
                </a:lnTo>
                <a:lnTo>
                  <a:pt x="1420710" y="1627390"/>
                </a:lnTo>
                <a:lnTo>
                  <a:pt x="1420710" y="1511554"/>
                </a:lnTo>
                <a:close/>
              </a:path>
              <a:path w="2361565" h="1736725">
                <a:moveTo>
                  <a:pt x="1420710" y="1271524"/>
                </a:moveTo>
                <a:lnTo>
                  <a:pt x="1304709" y="1271524"/>
                </a:lnTo>
                <a:lnTo>
                  <a:pt x="1304709" y="1387348"/>
                </a:lnTo>
                <a:lnTo>
                  <a:pt x="1420710" y="1387348"/>
                </a:lnTo>
                <a:lnTo>
                  <a:pt x="1420710" y="1271524"/>
                </a:lnTo>
                <a:close/>
              </a:path>
              <a:path w="2361565" h="1736725">
                <a:moveTo>
                  <a:pt x="1676501" y="1511554"/>
                </a:moveTo>
                <a:lnTo>
                  <a:pt x="1561896" y="1511554"/>
                </a:lnTo>
                <a:lnTo>
                  <a:pt x="1561896" y="1627390"/>
                </a:lnTo>
                <a:lnTo>
                  <a:pt x="1676501" y="1627390"/>
                </a:lnTo>
                <a:lnTo>
                  <a:pt x="1676501" y="1511554"/>
                </a:lnTo>
                <a:close/>
              </a:path>
              <a:path w="2361565" h="1736725">
                <a:moveTo>
                  <a:pt x="1676501" y="1271524"/>
                </a:moveTo>
                <a:lnTo>
                  <a:pt x="1561896" y="1271524"/>
                </a:lnTo>
                <a:lnTo>
                  <a:pt x="1561896" y="1387348"/>
                </a:lnTo>
                <a:lnTo>
                  <a:pt x="1676501" y="1387348"/>
                </a:lnTo>
                <a:lnTo>
                  <a:pt x="1676501" y="1271524"/>
                </a:lnTo>
                <a:close/>
              </a:path>
              <a:path w="2361565" h="1736725">
                <a:moveTo>
                  <a:pt x="1925281" y="1511554"/>
                </a:moveTo>
                <a:lnTo>
                  <a:pt x="1809267" y="1511554"/>
                </a:lnTo>
                <a:lnTo>
                  <a:pt x="1809267" y="1627390"/>
                </a:lnTo>
                <a:lnTo>
                  <a:pt x="1925281" y="1627390"/>
                </a:lnTo>
                <a:lnTo>
                  <a:pt x="1925281" y="1511554"/>
                </a:lnTo>
                <a:close/>
              </a:path>
              <a:path w="2361565" h="1736725">
                <a:moveTo>
                  <a:pt x="1925281" y="1271524"/>
                </a:moveTo>
                <a:lnTo>
                  <a:pt x="1809267" y="1271524"/>
                </a:lnTo>
                <a:lnTo>
                  <a:pt x="1809267" y="1387348"/>
                </a:lnTo>
                <a:lnTo>
                  <a:pt x="1925281" y="1387348"/>
                </a:lnTo>
                <a:lnTo>
                  <a:pt x="1925281" y="1271524"/>
                </a:lnTo>
                <a:close/>
              </a:path>
              <a:path w="2361565" h="1736725">
                <a:moveTo>
                  <a:pt x="1925281" y="1014717"/>
                </a:moveTo>
                <a:lnTo>
                  <a:pt x="1809267" y="1014717"/>
                </a:lnTo>
                <a:lnTo>
                  <a:pt x="1809267" y="1130554"/>
                </a:lnTo>
                <a:lnTo>
                  <a:pt x="1925281" y="1130554"/>
                </a:lnTo>
                <a:lnTo>
                  <a:pt x="1925281" y="1014717"/>
                </a:lnTo>
                <a:close/>
              </a:path>
              <a:path w="2361565" h="1736725">
                <a:moveTo>
                  <a:pt x="1925281" y="759333"/>
                </a:moveTo>
                <a:lnTo>
                  <a:pt x="1809267" y="759333"/>
                </a:lnTo>
                <a:lnTo>
                  <a:pt x="1809267" y="873772"/>
                </a:lnTo>
                <a:lnTo>
                  <a:pt x="1925281" y="873772"/>
                </a:lnTo>
                <a:lnTo>
                  <a:pt x="1925281" y="759333"/>
                </a:lnTo>
                <a:close/>
              </a:path>
              <a:path w="2361565" h="1736725">
                <a:moveTo>
                  <a:pt x="2182482" y="1511554"/>
                </a:moveTo>
                <a:lnTo>
                  <a:pt x="2066480" y="1511554"/>
                </a:lnTo>
                <a:lnTo>
                  <a:pt x="2066480" y="1627390"/>
                </a:lnTo>
                <a:lnTo>
                  <a:pt x="2182482" y="1627390"/>
                </a:lnTo>
                <a:lnTo>
                  <a:pt x="2182482" y="1511554"/>
                </a:lnTo>
                <a:close/>
              </a:path>
              <a:path w="2361565" h="1736725">
                <a:moveTo>
                  <a:pt x="2182482" y="1271524"/>
                </a:moveTo>
                <a:lnTo>
                  <a:pt x="2066480" y="1271524"/>
                </a:lnTo>
                <a:lnTo>
                  <a:pt x="2066480" y="1387348"/>
                </a:lnTo>
                <a:lnTo>
                  <a:pt x="2182482" y="1387348"/>
                </a:lnTo>
                <a:lnTo>
                  <a:pt x="2182482" y="1271524"/>
                </a:lnTo>
                <a:close/>
              </a:path>
              <a:path w="2361565" h="1736725">
                <a:moveTo>
                  <a:pt x="2182482" y="1014717"/>
                </a:moveTo>
                <a:lnTo>
                  <a:pt x="2066480" y="1014717"/>
                </a:lnTo>
                <a:lnTo>
                  <a:pt x="2066480" y="1130554"/>
                </a:lnTo>
                <a:lnTo>
                  <a:pt x="2182482" y="1130554"/>
                </a:lnTo>
                <a:lnTo>
                  <a:pt x="2182482" y="1014717"/>
                </a:lnTo>
                <a:close/>
              </a:path>
              <a:path w="2361565" h="1736725">
                <a:moveTo>
                  <a:pt x="2182482" y="759333"/>
                </a:moveTo>
                <a:lnTo>
                  <a:pt x="2066480" y="759333"/>
                </a:lnTo>
                <a:lnTo>
                  <a:pt x="2066480" y="873772"/>
                </a:lnTo>
                <a:lnTo>
                  <a:pt x="2182482" y="873772"/>
                </a:lnTo>
                <a:lnTo>
                  <a:pt x="2182482" y="759333"/>
                </a:lnTo>
                <a:close/>
              </a:path>
              <a:path w="2361565" h="1736725">
                <a:moveTo>
                  <a:pt x="2361438" y="531749"/>
                </a:moveTo>
                <a:lnTo>
                  <a:pt x="2320302" y="307111"/>
                </a:lnTo>
                <a:lnTo>
                  <a:pt x="2264067" y="0"/>
                </a:lnTo>
                <a:lnTo>
                  <a:pt x="2226653" y="0"/>
                </a:lnTo>
                <a:lnTo>
                  <a:pt x="2208936" y="1536"/>
                </a:lnTo>
                <a:lnTo>
                  <a:pt x="2195042" y="4241"/>
                </a:lnTo>
                <a:lnTo>
                  <a:pt x="2183841" y="5791"/>
                </a:lnTo>
                <a:lnTo>
                  <a:pt x="2172652" y="7137"/>
                </a:lnTo>
                <a:lnTo>
                  <a:pt x="2162797" y="9842"/>
                </a:lnTo>
                <a:lnTo>
                  <a:pt x="2153145" y="11201"/>
                </a:lnTo>
                <a:lnTo>
                  <a:pt x="2101418" y="22402"/>
                </a:lnTo>
                <a:lnTo>
                  <a:pt x="2046782" y="34950"/>
                </a:lnTo>
                <a:lnTo>
                  <a:pt x="1929472" y="67017"/>
                </a:lnTo>
                <a:lnTo>
                  <a:pt x="1869389" y="85178"/>
                </a:lnTo>
                <a:lnTo>
                  <a:pt x="1805076" y="106235"/>
                </a:lnTo>
                <a:lnTo>
                  <a:pt x="1673694" y="155092"/>
                </a:lnTo>
                <a:lnTo>
                  <a:pt x="1606613" y="182918"/>
                </a:lnTo>
                <a:lnTo>
                  <a:pt x="1536725" y="213626"/>
                </a:lnTo>
                <a:lnTo>
                  <a:pt x="1466837" y="245694"/>
                </a:lnTo>
                <a:lnTo>
                  <a:pt x="1395552" y="282003"/>
                </a:lnTo>
                <a:lnTo>
                  <a:pt x="1322870" y="321017"/>
                </a:lnTo>
                <a:lnTo>
                  <a:pt x="1250188" y="361581"/>
                </a:lnTo>
                <a:lnTo>
                  <a:pt x="1176121" y="406196"/>
                </a:lnTo>
                <a:lnTo>
                  <a:pt x="1103439" y="453720"/>
                </a:lnTo>
                <a:lnTo>
                  <a:pt x="1029373" y="505294"/>
                </a:lnTo>
                <a:lnTo>
                  <a:pt x="953897" y="559765"/>
                </a:lnTo>
                <a:lnTo>
                  <a:pt x="879805" y="618286"/>
                </a:lnTo>
                <a:lnTo>
                  <a:pt x="807123" y="679704"/>
                </a:lnTo>
                <a:lnTo>
                  <a:pt x="733056" y="744029"/>
                </a:lnTo>
                <a:lnTo>
                  <a:pt x="660374" y="813765"/>
                </a:lnTo>
                <a:lnTo>
                  <a:pt x="587705" y="886333"/>
                </a:lnTo>
                <a:lnTo>
                  <a:pt x="516407" y="963091"/>
                </a:lnTo>
                <a:lnTo>
                  <a:pt x="446532" y="1044041"/>
                </a:lnTo>
                <a:lnTo>
                  <a:pt x="376656" y="1129157"/>
                </a:lnTo>
                <a:lnTo>
                  <a:pt x="309549" y="1218476"/>
                </a:lnTo>
                <a:lnTo>
                  <a:pt x="242468" y="1313370"/>
                </a:lnTo>
                <a:lnTo>
                  <a:pt x="176771" y="1411071"/>
                </a:lnTo>
                <a:lnTo>
                  <a:pt x="113880" y="1514348"/>
                </a:lnTo>
                <a:lnTo>
                  <a:pt x="52387" y="1621802"/>
                </a:lnTo>
                <a:lnTo>
                  <a:pt x="0" y="1722704"/>
                </a:lnTo>
                <a:lnTo>
                  <a:pt x="0" y="1734870"/>
                </a:lnTo>
                <a:lnTo>
                  <a:pt x="863028" y="1736255"/>
                </a:lnTo>
                <a:lnTo>
                  <a:pt x="863028" y="1080312"/>
                </a:lnTo>
                <a:lnTo>
                  <a:pt x="1606613" y="1080312"/>
                </a:lnTo>
                <a:lnTo>
                  <a:pt x="1606613" y="531749"/>
                </a:lnTo>
                <a:lnTo>
                  <a:pt x="1778520" y="531749"/>
                </a:lnTo>
                <a:lnTo>
                  <a:pt x="1778520" y="307111"/>
                </a:lnTo>
                <a:lnTo>
                  <a:pt x="2192147" y="307111"/>
                </a:lnTo>
                <a:lnTo>
                  <a:pt x="2192147" y="531749"/>
                </a:lnTo>
                <a:lnTo>
                  <a:pt x="2361438" y="531749"/>
                </a:lnTo>
                <a:close/>
              </a:path>
            </a:pathLst>
          </a:custGeom>
          <a:solidFill>
            <a:srgbClr val="20E1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37043" y="4173092"/>
            <a:ext cx="2672715" cy="2035175"/>
          </a:xfrm>
          <a:custGeom>
            <a:avLst/>
            <a:gdLst/>
            <a:ahLst/>
            <a:cxnLst/>
            <a:rect l="l" t="t" r="r" b="b"/>
            <a:pathLst>
              <a:path w="2672715" h="2035175">
                <a:moveTo>
                  <a:pt x="294906" y="1161097"/>
                </a:moveTo>
                <a:lnTo>
                  <a:pt x="178904" y="1161097"/>
                </a:lnTo>
                <a:lnTo>
                  <a:pt x="178904" y="1276934"/>
                </a:lnTo>
                <a:lnTo>
                  <a:pt x="294906" y="1276934"/>
                </a:lnTo>
                <a:lnTo>
                  <a:pt x="294906" y="1161097"/>
                </a:lnTo>
                <a:close/>
              </a:path>
              <a:path w="2672715" h="2035175">
                <a:moveTo>
                  <a:pt x="539496" y="1161097"/>
                </a:moveTo>
                <a:lnTo>
                  <a:pt x="424891" y="1161097"/>
                </a:lnTo>
                <a:lnTo>
                  <a:pt x="424891" y="1276934"/>
                </a:lnTo>
                <a:lnTo>
                  <a:pt x="539496" y="1276934"/>
                </a:lnTo>
                <a:lnTo>
                  <a:pt x="539496" y="1161097"/>
                </a:lnTo>
                <a:close/>
              </a:path>
              <a:path w="2672715" h="2035175">
                <a:moveTo>
                  <a:pt x="785495" y="1161097"/>
                </a:moveTo>
                <a:lnTo>
                  <a:pt x="669493" y="1161097"/>
                </a:lnTo>
                <a:lnTo>
                  <a:pt x="669493" y="1276934"/>
                </a:lnTo>
                <a:lnTo>
                  <a:pt x="785495" y="1276934"/>
                </a:lnTo>
                <a:lnTo>
                  <a:pt x="785495" y="1161097"/>
                </a:lnTo>
                <a:close/>
              </a:path>
              <a:path w="2672715" h="2035175">
                <a:moveTo>
                  <a:pt x="1617116" y="1161097"/>
                </a:moveTo>
                <a:lnTo>
                  <a:pt x="1503895" y="1161097"/>
                </a:lnTo>
                <a:lnTo>
                  <a:pt x="1503895" y="1276934"/>
                </a:lnTo>
                <a:lnTo>
                  <a:pt x="1617116" y="1276934"/>
                </a:lnTo>
                <a:lnTo>
                  <a:pt x="1617116" y="1161097"/>
                </a:lnTo>
                <a:close/>
              </a:path>
              <a:path w="2672715" h="2035175">
                <a:moveTo>
                  <a:pt x="1875688" y="1161097"/>
                </a:moveTo>
                <a:lnTo>
                  <a:pt x="1759673" y="1161097"/>
                </a:lnTo>
                <a:lnTo>
                  <a:pt x="1759673" y="1276934"/>
                </a:lnTo>
                <a:lnTo>
                  <a:pt x="1875688" y="1276934"/>
                </a:lnTo>
                <a:lnTo>
                  <a:pt x="1875688" y="1161097"/>
                </a:lnTo>
                <a:close/>
              </a:path>
              <a:path w="2672715" h="2035175">
                <a:moveTo>
                  <a:pt x="2132888" y="1161097"/>
                </a:moveTo>
                <a:lnTo>
                  <a:pt x="2016887" y="1161097"/>
                </a:lnTo>
                <a:lnTo>
                  <a:pt x="2016887" y="1276934"/>
                </a:lnTo>
                <a:lnTo>
                  <a:pt x="2132888" y="1276934"/>
                </a:lnTo>
                <a:lnTo>
                  <a:pt x="2132888" y="1161097"/>
                </a:lnTo>
                <a:close/>
              </a:path>
              <a:path w="2672715" h="2035175">
                <a:moveTo>
                  <a:pt x="2320150" y="1447203"/>
                </a:moveTo>
                <a:lnTo>
                  <a:pt x="1341767" y="1444396"/>
                </a:lnTo>
                <a:lnTo>
                  <a:pt x="1341767" y="1126197"/>
                </a:lnTo>
                <a:lnTo>
                  <a:pt x="1200594" y="1126197"/>
                </a:lnTo>
                <a:lnTo>
                  <a:pt x="1200594" y="1445793"/>
                </a:lnTo>
                <a:lnTo>
                  <a:pt x="1115352" y="1445793"/>
                </a:lnTo>
                <a:lnTo>
                  <a:pt x="1115352" y="1126197"/>
                </a:lnTo>
                <a:lnTo>
                  <a:pt x="974178" y="1126197"/>
                </a:lnTo>
                <a:lnTo>
                  <a:pt x="974178" y="1444396"/>
                </a:lnTo>
                <a:lnTo>
                  <a:pt x="0" y="1440205"/>
                </a:lnTo>
                <a:lnTo>
                  <a:pt x="0" y="1536509"/>
                </a:lnTo>
                <a:lnTo>
                  <a:pt x="1618513" y="1535125"/>
                </a:lnTo>
                <a:lnTo>
                  <a:pt x="1618513" y="1618856"/>
                </a:lnTo>
                <a:lnTo>
                  <a:pt x="503161" y="1618856"/>
                </a:lnTo>
                <a:lnTo>
                  <a:pt x="503161" y="1716532"/>
                </a:lnTo>
                <a:lnTo>
                  <a:pt x="1118146" y="1716532"/>
                </a:lnTo>
                <a:lnTo>
                  <a:pt x="1678622" y="2034743"/>
                </a:lnTo>
                <a:lnTo>
                  <a:pt x="1698180" y="2002637"/>
                </a:lnTo>
                <a:lnTo>
                  <a:pt x="1717751" y="1969147"/>
                </a:lnTo>
                <a:lnTo>
                  <a:pt x="1740103" y="1937054"/>
                </a:lnTo>
                <a:lnTo>
                  <a:pt x="1784832" y="1875637"/>
                </a:lnTo>
                <a:lnTo>
                  <a:pt x="1810004" y="1844941"/>
                </a:lnTo>
                <a:lnTo>
                  <a:pt x="1860308" y="1786318"/>
                </a:lnTo>
                <a:lnTo>
                  <a:pt x="1930209" y="1715147"/>
                </a:lnTo>
                <a:lnTo>
                  <a:pt x="1988896" y="1664906"/>
                </a:lnTo>
                <a:lnTo>
                  <a:pt x="2037727" y="1628609"/>
                </a:lnTo>
                <a:lnTo>
                  <a:pt x="2063013" y="1609090"/>
                </a:lnTo>
                <a:lnTo>
                  <a:pt x="2091004" y="1590941"/>
                </a:lnTo>
                <a:lnTo>
                  <a:pt x="2117458" y="1571396"/>
                </a:lnTo>
                <a:lnTo>
                  <a:pt x="2173440" y="1535125"/>
                </a:lnTo>
                <a:lnTo>
                  <a:pt x="2199881" y="1516964"/>
                </a:lnTo>
                <a:lnTo>
                  <a:pt x="2251621" y="1484871"/>
                </a:lnTo>
                <a:lnTo>
                  <a:pt x="2299106" y="1458366"/>
                </a:lnTo>
                <a:lnTo>
                  <a:pt x="2320150" y="1447203"/>
                </a:lnTo>
                <a:close/>
              </a:path>
              <a:path w="2672715" h="2035175">
                <a:moveTo>
                  <a:pt x="2672448" y="1360665"/>
                </a:moveTo>
                <a:lnTo>
                  <a:pt x="2359329" y="0"/>
                </a:lnTo>
                <a:lnTo>
                  <a:pt x="2360688" y="1360665"/>
                </a:lnTo>
                <a:lnTo>
                  <a:pt x="2672448" y="1360665"/>
                </a:lnTo>
                <a:close/>
              </a:path>
            </a:pathLst>
          </a:custGeom>
          <a:solidFill>
            <a:srgbClr val="20E1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360679" y="338708"/>
            <a:ext cx="8601710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dirty="0"/>
              <a:t>Definition of </a:t>
            </a:r>
            <a:r>
              <a:rPr sz="3500" spc="-5" dirty="0"/>
              <a:t>Organization </a:t>
            </a:r>
            <a:r>
              <a:rPr sz="3500" dirty="0"/>
              <a:t>and</a:t>
            </a:r>
            <a:r>
              <a:rPr sz="3500" spc="5" dirty="0"/>
              <a:t> </a:t>
            </a:r>
            <a:r>
              <a:rPr sz="3500" spc="-5" dirty="0"/>
              <a:t>Management</a:t>
            </a:r>
            <a:endParaRPr sz="35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812037"/>
            <a:ext cx="73336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Follett on </a:t>
            </a:r>
            <a:r>
              <a:rPr dirty="0"/>
              <a:t>Effective </a:t>
            </a:r>
            <a:r>
              <a:rPr spc="-5" dirty="0"/>
              <a:t>Work</a:t>
            </a:r>
            <a:r>
              <a:rPr spc="-45" dirty="0"/>
              <a:t> </a:t>
            </a:r>
            <a:r>
              <a:rPr spc="-5" dirty="0"/>
              <a:t>Groups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700529"/>
            <a:ext cx="7960359" cy="4157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7015" marR="1107440" indent="-234950">
              <a:lnSpc>
                <a:spcPct val="100000"/>
              </a:lnSpc>
              <a:spcBef>
                <a:spcPts val="95"/>
              </a:spcBef>
              <a:buClr>
                <a:srgbClr val="FFFF00"/>
              </a:buClr>
              <a:buSzPct val="96428"/>
              <a:buFont typeface="Wingdings"/>
              <a:buChar char=""/>
              <a:tabLst>
                <a:tab pos="27876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Four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principles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coordination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promote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effective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work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groups:</a:t>
            </a:r>
            <a:endParaRPr sz="2800">
              <a:latin typeface="Arial"/>
              <a:cs typeface="Arial"/>
            </a:endParaRPr>
          </a:p>
          <a:p>
            <a:pPr marL="809625" marR="814069" lvl="1" indent="-393700">
              <a:lnSpc>
                <a:spcPct val="100000"/>
              </a:lnSpc>
              <a:spcBef>
                <a:spcPts val="1215"/>
              </a:spcBef>
              <a:buClr>
                <a:srgbClr val="FFFF00"/>
              </a:buClr>
              <a:buAutoNum type="arabicPeriod"/>
              <a:tabLst>
                <a:tab pos="81026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Coordination requires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people be in direct  contact with one</a:t>
            </a:r>
            <a:r>
              <a:rPr sz="2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another.</a:t>
            </a:r>
            <a:endParaRPr sz="2500">
              <a:latin typeface="Arial"/>
              <a:cs typeface="Arial"/>
            </a:endParaRPr>
          </a:p>
          <a:p>
            <a:pPr marL="809625" marR="5080" lvl="1" indent="-393700">
              <a:lnSpc>
                <a:spcPct val="100000"/>
              </a:lnSpc>
              <a:spcBef>
                <a:spcPts val="1200"/>
              </a:spcBef>
              <a:buClr>
                <a:srgbClr val="FFFF00"/>
              </a:buClr>
              <a:buAutoNum type="arabicPeriod"/>
              <a:tabLst>
                <a:tab pos="81026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Coordination is essential during the initial stages of  any</a:t>
            </a:r>
            <a:r>
              <a:rPr sz="25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endeavor.</a:t>
            </a:r>
            <a:endParaRPr sz="2500">
              <a:latin typeface="Arial"/>
              <a:cs typeface="Arial"/>
            </a:endParaRPr>
          </a:p>
          <a:p>
            <a:pPr marL="809625" marR="175895" lvl="1" indent="-393700">
              <a:lnSpc>
                <a:spcPct val="100000"/>
              </a:lnSpc>
              <a:spcBef>
                <a:spcPts val="1200"/>
              </a:spcBef>
              <a:buClr>
                <a:srgbClr val="FFFF00"/>
              </a:buClr>
              <a:buAutoNum type="arabicPeriod"/>
              <a:tabLst>
                <a:tab pos="81026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Coordination must address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factors and phases  of any</a:t>
            </a:r>
            <a:r>
              <a:rPr sz="2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endeavor.</a:t>
            </a:r>
            <a:endParaRPr sz="2500">
              <a:latin typeface="Arial"/>
              <a:cs typeface="Arial"/>
            </a:endParaRPr>
          </a:p>
          <a:p>
            <a:pPr marL="809625" lvl="1" indent="-393700">
              <a:lnSpc>
                <a:spcPct val="100000"/>
              </a:lnSpc>
              <a:spcBef>
                <a:spcPts val="1205"/>
              </a:spcBef>
              <a:buClr>
                <a:srgbClr val="FFFF00"/>
              </a:buClr>
              <a:buAutoNum type="arabicPeriod"/>
              <a:tabLst>
                <a:tab pos="81026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Coordination is a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continuous,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ongoing</a:t>
            </a:r>
            <a:r>
              <a:rPr sz="25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process.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506933"/>
            <a:ext cx="25628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Elton</a:t>
            </a:r>
            <a:r>
              <a:rPr spc="-60" dirty="0"/>
              <a:t> </a:t>
            </a:r>
            <a:r>
              <a:rPr spc="-10" dirty="0"/>
              <a:t>Mayo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83540" y="1241805"/>
            <a:ext cx="7928609" cy="4951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790700" indent="-342900">
              <a:lnSpc>
                <a:spcPct val="100000"/>
              </a:lnSpc>
              <a:spcBef>
                <a:spcPts val="100"/>
              </a:spcBef>
              <a:buClr>
                <a:srgbClr val="FFFF00"/>
              </a:buClr>
              <a:buSzPct val="80000"/>
              <a:buFont typeface="Wingdings"/>
              <a:buChar char="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Conducted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the famous</a:t>
            </a:r>
            <a:r>
              <a:rPr sz="30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Hawthorne  Experiments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686435" lvl="1" indent="-217170">
              <a:lnSpc>
                <a:spcPct val="100000"/>
              </a:lnSpc>
              <a:spcBef>
                <a:spcPts val="680"/>
              </a:spcBef>
              <a:buChar char="-"/>
              <a:tabLst>
                <a:tab pos="687070" algn="l"/>
              </a:tabLst>
            </a:pPr>
            <a:r>
              <a:rPr sz="2800" spc="-190" dirty="0">
                <a:solidFill>
                  <a:srgbClr val="FFFFFF"/>
                </a:solidFill>
                <a:latin typeface="Arial"/>
                <a:cs typeface="Arial"/>
              </a:rPr>
              <a:t>―Hawthorne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25" dirty="0">
                <a:solidFill>
                  <a:srgbClr val="FFFFFF"/>
                </a:solidFill>
                <a:latin typeface="Arial"/>
                <a:cs typeface="Arial"/>
              </a:rPr>
              <a:t>Effect‖</a:t>
            </a:r>
            <a:endParaRPr sz="2800">
              <a:latin typeface="Arial"/>
              <a:cs typeface="Arial"/>
            </a:endParaRPr>
          </a:p>
          <a:p>
            <a:pPr marL="1155700" marR="5080" lvl="2" indent="-228600">
              <a:lnSpc>
                <a:spcPct val="100000"/>
              </a:lnSpc>
              <a:spcBef>
                <a:spcPts val="595"/>
              </a:spcBef>
              <a:buClr>
                <a:srgbClr val="FFFF00"/>
              </a:buClr>
              <a:buChar char="•"/>
              <a:tabLst>
                <a:tab pos="11563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Productivity increased because attention was paid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the workers in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experiment.</a:t>
            </a:r>
            <a:endParaRPr sz="2400">
              <a:latin typeface="Arial"/>
              <a:cs typeface="Arial"/>
            </a:endParaRPr>
          </a:p>
          <a:p>
            <a:pPr marL="1155700" marR="598170" lvl="2" indent="-228600">
              <a:lnSpc>
                <a:spcPct val="100000"/>
              </a:lnSpc>
              <a:spcBef>
                <a:spcPts val="575"/>
              </a:spcBef>
              <a:buClr>
                <a:srgbClr val="FFFF00"/>
              </a:buClr>
              <a:buChar char="•"/>
              <a:tabLst>
                <a:tab pos="11563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Phenomenon whereby individual or group  performance is influenced by human behavior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factors.</a:t>
            </a:r>
            <a:endParaRPr sz="2400">
              <a:latin typeface="Arial"/>
              <a:cs typeface="Arial"/>
            </a:endParaRPr>
          </a:p>
          <a:p>
            <a:pPr marL="355600" marR="520700" indent="-342900">
              <a:lnSpc>
                <a:spcPct val="100000"/>
              </a:lnSpc>
              <a:spcBef>
                <a:spcPts val="700"/>
              </a:spcBef>
              <a:buClr>
                <a:srgbClr val="FFFF00"/>
              </a:buClr>
              <a:buSzPct val="80000"/>
              <a:buFont typeface="Wingdings"/>
              <a:buChar char="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His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work represents </a:t>
            </a:r>
            <a:r>
              <a:rPr sz="3000" spc="-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transition from 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scientific management to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early</a:t>
            </a:r>
            <a:r>
              <a:rPr sz="30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human 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relations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movement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468833"/>
            <a:ext cx="42849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Douglas</a:t>
            </a:r>
            <a:r>
              <a:rPr spc="-60" dirty="0"/>
              <a:t> </a:t>
            </a:r>
            <a:r>
              <a:rPr spc="-5" dirty="0"/>
              <a:t>McGregor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16482"/>
            <a:ext cx="7891145" cy="39909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09625" indent="-342900">
              <a:lnSpc>
                <a:spcPct val="100000"/>
              </a:lnSpc>
              <a:spcBef>
                <a:spcPts val="105"/>
              </a:spcBef>
              <a:buClr>
                <a:srgbClr val="FFFF00"/>
              </a:buClr>
              <a:buSzPct val="79687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Proposed the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Theory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and Theory</a:t>
            </a:r>
            <a:r>
              <a:rPr sz="32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Y  styles of</a:t>
            </a: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management.</a:t>
            </a:r>
            <a:endParaRPr sz="32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1695"/>
              </a:spcBef>
              <a:buChar char="-"/>
              <a:tabLst>
                <a:tab pos="68707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Theory X managers perceive that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their  subordinates have an inherent dislike of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work  and will avoid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if at all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possible.</a:t>
            </a:r>
            <a:endParaRPr sz="2800">
              <a:latin typeface="Arial"/>
              <a:cs typeface="Arial"/>
            </a:endParaRPr>
          </a:p>
          <a:p>
            <a:pPr marL="756285" marR="321945" lvl="1" indent="-287020">
              <a:lnSpc>
                <a:spcPct val="100000"/>
              </a:lnSpc>
              <a:spcBef>
                <a:spcPts val="1685"/>
              </a:spcBef>
              <a:buChar char="-"/>
              <a:tabLst>
                <a:tab pos="68707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Theory 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managers perceive that their  subordinates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enjoy work and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they will  gain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satisfaction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from performing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jobs.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1437005"/>
            <a:chOff x="131762" y="63"/>
            <a:chExt cx="9012555" cy="1437005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8312" y="555688"/>
              <a:ext cx="8177149" cy="8747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8312" y="555688"/>
              <a:ext cx="8177530" cy="875030"/>
            </a:xfrm>
            <a:custGeom>
              <a:avLst/>
              <a:gdLst/>
              <a:ahLst/>
              <a:cxnLst/>
              <a:rect l="l" t="t" r="r" b="b"/>
              <a:pathLst>
                <a:path w="8177530" h="875030">
                  <a:moveTo>
                    <a:pt x="0" y="874712"/>
                  </a:moveTo>
                  <a:lnTo>
                    <a:pt x="8177149" y="874712"/>
                  </a:lnTo>
                  <a:lnTo>
                    <a:pt x="8177149" y="0"/>
                  </a:lnTo>
                  <a:lnTo>
                    <a:pt x="0" y="0"/>
                  </a:lnTo>
                  <a:lnTo>
                    <a:pt x="0" y="874712"/>
                  </a:lnTo>
                  <a:close/>
                </a:path>
              </a:pathLst>
            </a:custGeom>
            <a:ln w="12700">
              <a:solidFill>
                <a:srgbClr val="4D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59917" y="606933"/>
            <a:ext cx="1282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66FF"/>
                </a:solidFill>
              </a:rPr>
              <a:t>Table</a:t>
            </a:r>
            <a:r>
              <a:rPr sz="2400" spc="-80" dirty="0">
                <a:solidFill>
                  <a:srgbClr val="0066FF"/>
                </a:solidFill>
              </a:rPr>
              <a:t> </a:t>
            </a:r>
            <a:r>
              <a:rPr sz="2400" dirty="0">
                <a:solidFill>
                  <a:srgbClr val="0066FF"/>
                </a:solidFill>
              </a:rPr>
              <a:t>2.3</a:t>
            </a:r>
            <a:endParaRPr sz="2400"/>
          </a:p>
        </p:txBody>
      </p:sp>
      <p:sp>
        <p:nvSpPr>
          <p:cNvPr id="13" name="object 13"/>
          <p:cNvSpPr txBox="1"/>
          <p:nvPr/>
        </p:nvSpPr>
        <p:spPr>
          <a:xfrm>
            <a:off x="2164969" y="606933"/>
            <a:ext cx="52304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66FF"/>
                </a:solidFill>
                <a:latin typeface="Arial"/>
                <a:cs typeface="Arial"/>
              </a:rPr>
              <a:t>Comparison </a:t>
            </a:r>
            <a:r>
              <a:rPr sz="2400" dirty="0">
                <a:solidFill>
                  <a:srgbClr val="0066FF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0066FF"/>
                </a:solidFill>
                <a:latin typeface="Arial"/>
                <a:cs typeface="Arial"/>
              </a:rPr>
              <a:t>Theory </a:t>
            </a:r>
            <a:r>
              <a:rPr sz="2400" dirty="0">
                <a:solidFill>
                  <a:srgbClr val="0066FF"/>
                </a:solidFill>
                <a:latin typeface="Arial"/>
                <a:cs typeface="Arial"/>
              </a:rPr>
              <a:t>X </a:t>
            </a:r>
            <a:r>
              <a:rPr sz="2400" spc="-5" dirty="0">
                <a:solidFill>
                  <a:srgbClr val="0066FF"/>
                </a:solidFill>
                <a:latin typeface="Arial"/>
                <a:cs typeface="Arial"/>
              </a:rPr>
              <a:t>and Theory </a:t>
            </a:r>
            <a:r>
              <a:rPr sz="2400" dirty="0">
                <a:solidFill>
                  <a:srgbClr val="0066FF"/>
                </a:solidFill>
                <a:latin typeface="Arial"/>
                <a:cs typeface="Arial"/>
              </a:rPr>
              <a:t>Y  </a:t>
            </a:r>
            <a:r>
              <a:rPr sz="2400" spc="-5" dirty="0">
                <a:solidFill>
                  <a:srgbClr val="0066FF"/>
                </a:solidFill>
                <a:latin typeface="Arial"/>
                <a:cs typeface="Arial"/>
              </a:rPr>
              <a:t>Assumptions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1140" y="1658391"/>
            <a:ext cx="1647825" cy="100203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Factor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65"/>
              </a:spcBef>
            </a:pP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Employee</a:t>
            </a:r>
            <a:r>
              <a:rPr sz="1600" i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attitude  toward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work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60194" y="1658391"/>
            <a:ext cx="2526030" cy="100203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Theory X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Assumptions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6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Employees dislike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work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avoid it if at all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possible.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18428" y="1658391"/>
            <a:ext cx="2449195" cy="100203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Theory Y</a:t>
            </a:r>
            <a:r>
              <a:rPr sz="16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Assumptions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6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Employees enjoy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work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actively seek</a:t>
            </a:r>
            <a:r>
              <a:rPr sz="16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it.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1140" y="2878962"/>
            <a:ext cx="167386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1600" i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view  of</a:t>
            </a:r>
            <a:r>
              <a:rPr sz="16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direction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60194" y="2878962"/>
            <a:ext cx="354965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9403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Employees must be directed,  coerced, controlled, or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threatened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to get them to put forth adequate</a:t>
            </a:r>
            <a:r>
              <a:rPr sz="16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effort.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18428" y="2878962"/>
            <a:ext cx="310896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Employees are</a:t>
            </a: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self-motivated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and self-directed toward achieving  organizational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goals.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1140" y="3854577"/>
            <a:ext cx="13887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Employee</a:t>
            </a:r>
            <a:r>
              <a:rPr sz="1600" i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view  of</a:t>
            </a:r>
            <a:r>
              <a:rPr sz="16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direction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60194" y="3854577"/>
            <a:ext cx="354774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Employees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wish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to avoid responsibility;  they prefer to be directed and told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what 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to do and how to do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1140" y="4951857"/>
            <a:ext cx="16859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1600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style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60194" y="4951857"/>
            <a:ext cx="31159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Authoritarian style of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18428" y="3854577"/>
            <a:ext cx="309562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6924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Employees seek responsibility;  they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wish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to use their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creativity, 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imagination, and ingenuity in  performing their</a:t>
            </a:r>
            <a:r>
              <a:rPr sz="1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jobs.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Participatory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style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780033"/>
            <a:ext cx="782700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3)The Contingency</a:t>
            </a:r>
            <a:r>
              <a:rPr sz="4400" spc="-65" dirty="0"/>
              <a:t> </a:t>
            </a:r>
            <a:r>
              <a:rPr sz="4400" dirty="0"/>
              <a:t>Perspective</a:t>
            </a:r>
            <a:endParaRPr sz="4400"/>
          </a:p>
        </p:txBody>
      </p:sp>
      <p:sp>
        <p:nvSpPr>
          <p:cNvPr id="11" name="object 11"/>
          <p:cNvSpPr txBox="1"/>
          <p:nvPr/>
        </p:nvSpPr>
        <p:spPr>
          <a:xfrm>
            <a:off x="535940" y="1697482"/>
            <a:ext cx="7887970" cy="4052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72720" indent="-342900">
              <a:lnSpc>
                <a:spcPct val="100000"/>
              </a:lnSpc>
              <a:spcBef>
                <a:spcPts val="105"/>
              </a:spcBef>
              <a:buClr>
                <a:srgbClr val="FFFF00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 view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that proposes that there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is no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one  best approach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management for all  situations.</a:t>
            </a:r>
            <a:endParaRPr sz="32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1695"/>
              </a:spcBef>
              <a:buChar char="-"/>
              <a:tabLst>
                <a:tab pos="68707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Asserts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managers are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responsible for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determining which managerial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approach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 likely to be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most effective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a given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situation.</a:t>
            </a:r>
            <a:endParaRPr sz="2800">
              <a:latin typeface="Arial"/>
              <a:cs typeface="Arial"/>
            </a:endParaRPr>
          </a:p>
          <a:p>
            <a:pPr marL="756285" marR="584835" lvl="1" indent="-287020">
              <a:lnSpc>
                <a:spcPct val="100000"/>
              </a:lnSpc>
              <a:spcBef>
                <a:spcPts val="1685"/>
              </a:spcBef>
              <a:buChar char="-"/>
              <a:tabLst>
                <a:tab pos="68707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requires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managers to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identify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key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contingencies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 a given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situation.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780033"/>
            <a:ext cx="65176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Arial"/>
                <a:cs typeface="Arial"/>
              </a:rPr>
              <a:t>4) The system</a:t>
            </a:r>
            <a:r>
              <a:rPr sz="4400" b="1" spc="-100" dirty="0">
                <a:latin typeface="Arial"/>
                <a:cs typeface="Arial"/>
              </a:rPr>
              <a:t> </a:t>
            </a:r>
            <a:r>
              <a:rPr sz="4400" b="1" dirty="0">
                <a:latin typeface="Arial"/>
                <a:cs typeface="Arial"/>
              </a:rPr>
              <a:t>Approach</a:t>
            </a:r>
            <a:endParaRPr sz="4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2002358"/>
            <a:ext cx="8075295" cy="4611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105"/>
              </a:spcBef>
              <a:buClr>
                <a:srgbClr val="0066FF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Views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the organization as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unified,  directed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of interrelated</a:t>
            </a:r>
            <a:r>
              <a:rPr sz="32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parts.</a:t>
            </a:r>
            <a:endParaRPr sz="3200">
              <a:latin typeface="Arial"/>
              <a:cs typeface="Arial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70"/>
              </a:spcBef>
              <a:buClr>
                <a:srgbClr val="0066FF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 systems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sees each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change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part  of the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having an impact on all  others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parts.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Clr>
                <a:srgbClr val="0066FF"/>
              </a:buClr>
              <a:buSzPct val="75000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system helps managers to realize that  every action has consequences  somewhere inside as outside</a:t>
            </a:r>
            <a:r>
              <a:rPr sz="3200" spc="8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organization.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780033"/>
            <a:ext cx="6549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66FFFF"/>
                </a:solidFill>
              </a:rPr>
              <a:t>Comprises of two</a:t>
            </a:r>
            <a:r>
              <a:rPr sz="4400" spc="-85" dirty="0">
                <a:solidFill>
                  <a:srgbClr val="66FFFF"/>
                </a:solidFill>
              </a:rPr>
              <a:t> </a:t>
            </a:r>
            <a:r>
              <a:rPr sz="4400" dirty="0">
                <a:solidFill>
                  <a:srgbClr val="66FFFF"/>
                </a:solidFill>
              </a:rPr>
              <a:t>systems</a:t>
            </a:r>
            <a:endParaRPr sz="4400"/>
          </a:p>
        </p:txBody>
      </p:sp>
      <p:sp>
        <p:nvSpPr>
          <p:cNvPr id="11" name="object 11"/>
          <p:cNvSpPr txBox="1"/>
          <p:nvPr/>
        </p:nvSpPr>
        <p:spPr>
          <a:xfrm>
            <a:off x="535940" y="1905420"/>
            <a:ext cx="8070850" cy="392811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Open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endParaRPr sz="32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765"/>
              </a:spcBef>
              <a:buChar char="-"/>
              <a:tabLst>
                <a:tab pos="62420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characterized by interaction with external  environment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FF"/>
              </a:buClr>
              <a:buFont typeface="Arial"/>
              <a:buChar char="-"/>
            </a:pPr>
            <a:endParaRPr sz="4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Closed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endParaRPr sz="3200">
              <a:latin typeface="Arial"/>
              <a:cs typeface="Arial"/>
            </a:endParaRPr>
          </a:p>
          <a:p>
            <a:pPr marL="355600" marR="265430">
              <a:lnSpc>
                <a:spcPct val="100000"/>
              </a:lnSpc>
              <a:spcBef>
                <a:spcPts val="770"/>
              </a:spcBef>
              <a:buChar char="-"/>
              <a:tabLst>
                <a:tab pos="60134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interaction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internal environment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(do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interact with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external)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12700" y="0"/>
            <a:ext cx="9169400" cy="6883400"/>
            <a:chOff x="-12700" y="0"/>
            <a:chExt cx="9169400" cy="68834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0" y="6858000"/>
                  </a:moveTo>
                  <a:lnTo>
                    <a:pt x="9144000" y="68580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25400">
              <a:solidFill>
                <a:srgbClr val="486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00400" y="228599"/>
              <a:ext cx="3048000" cy="990600"/>
            </a:xfrm>
            <a:custGeom>
              <a:avLst/>
              <a:gdLst/>
              <a:ahLst/>
              <a:cxnLst/>
              <a:rect l="l" t="t" r="r" b="b"/>
              <a:pathLst>
                <a:path w="3048000" h="990600">
                  <a:moveTo>
                    <a:pt x="2882900" y="0"/>
                  </a:moveTo>
                  <a:lnTo>
                    <a:pt x="165100" y="0"/>
                  </a:lnTo>
                  <a:lnTo>
                    <a:pt x="121208" y="5897"/>
                  </a:lnTo>
                  <a:lnTo>
                    <a:pt x="81769" y="22540"/>
                  </a:lnTo>
                  <a:lnTo>
                    <a:pt x="48355" y="48355"/>
                  </a:lnTo>
                  <a:lnTo>
                    <a:pt x="22540" y="81769"/>
                  </a:lnTo>
                  <a:lnTo>
                    <a:pt x="5897" y="121208"/>
                  </a:lnTo>
                  <a:lnTo>
                    <a:pt x="0" y="165100"/>
                  </a:lnTo>
                  <a:lnTo>
                    <a:pt x="0" y="825500"/>
                  </a:lnTo>
                  <a:lnTo>
                    <a:pt x="5897" y="869391"/>
                  </a:lnTo>
                  <a:lnTo>
                    <a:pt x="22540" y="908830"/>
                  </a:lnTo>
                  <a:lnTo>
                    <a:pt x="48355" y="942244"/>
                  </a:lnTo>
                  <a:lnTo>
                    <a:pt x="81769" y="968059"/>
                  </a:lnTo>
                  <a:lnTo>
                    <a:pt x="121208" y="984702"/>
                  </a:lnTo>
                  <a:lnTo>
                    <a:pt x="165100" y="990600"/>
                  </a:lnTo>
                  <a:lnTo>
                    <a:pt x="2882900" y="990600"/>
                  </a:lnTo>
                  <a:lnTo>
                    <a:pt x="2926791" y="984702"/>
                  </a:lnTo>
                  <a:lnTo>
                    <a:pt x="2966230" y="968059"/>
                  </a:lnTo>
                  <a:lnTo>
                    <a:pt x="2999644" y="942244"/>
                  </a:lnTo>
                  <a:lnTo>
                    <a:pt x="3025459" y="908830"/>
                  </a:lnTo>
                  <a:lnTo>
                    <a:pt x="3042102" y="869391"/>
                  </a:lnTo>
                  <a:lnTo>
                    <a:pt x="3048000" y="825500"/>
                  </a:lnTo>
                  <a:lnTo>
                    <a:pt x="3048000" y="165100"/>
                  </a:lnTo>
                  <a:lnTo>
                    <a:pt x="3042102" y="121208"/>
                  </a:lnTo>
                  <a:lnTo>
                    <a:pt x="3025459" y="81769"/>
                  </a:lnTo>
                  <a:lnTo>
                    <a:pt x="2999644" y="48355"/>
                  </a:lnTo>
                  <a:lnTo>
                    <a:pt x="2966230" y="22540"/>
                  </a:lnTo>
                  <a:lnTo>
                    <a:pt x="2926791" y="5897"/>
                  </a:lnTo>
                  <a:lnTo>
                    <a:pt x="288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00400" y="228599"/>
              <a:ext cx="3048000" cy="990600"/>
            </a:xfrm>
            <a:custGeom>
              <a:avLst/>
              <a:gdLst/>
              <a:ahLst/>
              <a:cxnLst/>
              <a:rect l="l" t="t" r="r" b="b"/>
              <a:pathLst>
                <a:path w="3048000" h="990600">
                  <a:moveTo>
                    <a:pt x="0" y="165100"/>
                  </a:moveTo>
                  <a:lnTo>
                    <a:pt x="5897" y="121208"/>
                  </a:lnTo>
                  <a:lnTo>
                    <a:pt x="22540" y="81769"/>
                  </a:lnTo>
                  <a:lnTo>
                    <a:pt x="48355" y="48355"/>
                  </a:lnTo>
                  <a:lnTo>
                    <a:pt x="81769" y="22540"/>
                  </a:lnTo>
                  <a:lnTo>
                    <a:pt x="121208" y="5897"/>
                  </a:lnTo>
                  <a:lnTo>
                    <a:pt x="165100" y="0"/>
                  </a:lnTo>
                  <a:lnTo>
                    <a:pt x="2882900" y="0"/>
                  </a:lnTo>
                  <a:lnTo>
                    <a:pt x="2926791" y="5897"/>
                  </a:lnTo>
                  <a:lnTo>
                    <a:pt x="2966230" y="22540"/>
                  </a:lnTo>
                  <a:lnTo>
                    <a:pt x="2999644" y="48355"/>
                  </a:lnTo>
                  <a:lnTo>
                    <a:pt x="3025459" y="81769"/>
                  </a:lnTo>
                  <a:lnTo>
                    <a:pt x="3042102" y="121208"/>
                  </a:lnTo>
                  <a:lnTo>
                    <a:pt x="3048000" y="165100"/>
                  </a:lnTo>
                  <a:lnTo>
                    <a:pt x="3048000" y="825500"/>
                  </a:lnTo>
                  <a:lnTo>
                    <a:pt x="3042102" y="869391"/>
                  </a:lnTo>
                  <a:lnTo>
                    <a:pt x="3025459" y="908830"/>
                  </a:lnTo>
                  <a:lnTo>
                    <a:pt x="2999644" y="942244"/>
                  </a:lnTo>
                  <a:lnTo>
                    <a:pt x="2966230" y="968059"/>
                  </a:lnTo>
                  <a:lnTo>
                    <a:pt x="2926791" y="984702"/>
                  </a:lnTo>
                  <a:lnTo>
                    <a:pt x="2882900" y="990600"/>
                  </a:lnTo>
                  <a:lnTo>
                    <a:pt x="165100" y="990600"/>
                  </a:lnTo>
                  <a:lnTo>
                    <a:pt x="121208" y="984702"/>
                  </a:lnTo>
                  <a:lnTo>
                    <a:pt x="81769" y="968059"/>
                  </a:lnTo>
                  <a:lnTo>
                    <a:pt x="48355" y="942244"/>
                  </a:lnTo>
                  <a:lnTo>
                    <a:pt x="22540" y="908830"/>
                  </a:lnTo>
                  <a:lnTo>
                    <a:pt x="5897" y="869391"/>
                  </a:lnTo>
                  <a:lnTo>
                    <a:pt x="0" y="825500"/>
                  </a:lnTo>
                  <a:lnTo>
                    <a:pt x="0" y="165100"/>
                  </a:lnTo>
                  <a:close/>
                </a:path>
              </a:pathLst>
            </a:custGeom>
            <a:ln w="25400">
              <a:solidFill>
                <a:srgbClr val="486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874134" y="337820"/>
            <a:ext cx="17024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003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1F5F"/>
                </a:solidFill>
              </a:rPr>
              <a:t>External  </a:t>
            </a:r>
            <a:r>
              <a:rPr sz="2400" dirty="0">
                <a:solidFill>
                  <a:srgbClr val="001F5F"/>
                </a:solidFill>
              </a:rPr>
              <a:t>e</a:t>
            </a:r>
            <a:r>
              <a:rPr sz="2400" spc="-10" dirty="0">
                <a:solidFill>
                  <a:srgbClr val="001F5F"/>
                </a:solidFill>
              </a:rPr>
              <a:t>n</a:t>
            </a:r>
            <a:r>
              <a:rPr sz="2400" dirty="0">
                <a:solidFill>
                  <a:srgbClr val="001F5F"/>
                </a:solidFill>
              </a:rPr>
              <a:t>viro</a:t>
            </a:r>
            <a:r>
              <a:rPr sz="2400" spc="-10" dirty="0">
                <a:solidFill>
                  <a:srgbClr val="001F5F"/>
                </a:solidFill>
              </a:rPr>
              <a:t>n</a:t>
            </a:r>
            <a:r>
              <a:rPr sz="2400" dirty="0">
                <a:solidFill>
                  <a:srgbClr val="001F5F"/>
                </a:solidFill>
              </a:rPr>
              <a:t>ment</a:t>
            </a:r>
            <a:endParaRPr sz="2400"/>
          </a:p>
        </p:txBody>
      </p:sp>
      <p:grpSp>
        <p:nvGrpSpPr>
          <p:cNvPr id="9" name="object 9"/>
          <p:cNvGrpSpPr/>
          <p:nvPr/>
        </p:nvGrpSpPr>
        <p:grpSpPr>
          <a:xfrm>
            <a:off x="215900" y="1968500"/>
            <a:ext cx="2463800" cy="2844800"/>
            <a:chOff x="215900" y="1968500"/>
            <a:chExt cx="2463800" cy="2844800"/>
          </a:xfrm>
        </p:grpSpPr>
        <p:sp>
          <p:nvSpPr>
            <p:cNvPr id="10" name="object 10"/>
            <p:cNvSpPr/>
            <p:nvPr/>
          </p:nvSpPr>
          <p:spPr>
            <a:xfrm>
              <a:off x="228600" y="1981200"/>
              <a:ext cx="2438400" cy="2819400"/>
            </a:xfrm>
            <a:custGeom>
              <a:avLst/>
              <a:gdLst/>
              <a:ahLst/>
              <a:cxnLst/>
              <a:rect l="l" t="t" r="r" b="b"/>
              <a:pathLst>
                <a:path w="2438400" h="2819400">
                  <a:moveTo>
                    <a:pt x="2032000" y="0"/>
                  </a:moveTo>
                  <a:lnTo>
                    <a:pt x="406412" y="0"/>
                  </a:lnTo>
                  <a:lnTo>
                    <a:pt x="359015" y="2734"/>
                  </a:lnTo>
                  <a:lnTo>
                    <a:pt x="313224" y="10735"/>
                  </a:lnTo>
                  <a:lnTo>
                    <a:pt x="269344" y="23696"/>
                  </a:lnTo>
                  <a:lnTo>
                    <a:pt x="227680" y="41313"/>
                  </a:lnTo>
                  <a:lnTo>
                    <a:pt x="188537" y="63281"/>
                  </a:lnTo>
                  <a:lnTo>
                    <a:pt x="152220" y="89293"/>
                  </a:lnTo>
                  <a:lnTo>
                    <a:pt x="119033" y="119046"/>
                  </a:lnTo>
                  <a:lnTo>
                    <a:pt x="89282" y="152234"/>
                  </a:lnTo>
                  <a:lnTo>
                    <a:pt x="63272" y="188551"/>
                  </a:lnTo>
                  <a:lnTo>
                    <a:pt x="41307" y="227692"/>
                  </a:lnTo>
                  <a:lnTo>
                    <a:pt x="23692" y="269353"/>
                  </a:lnTo>
                  <a:lnTo>
                    <a:pt x="10733" y="313228"/>
                  </a:lnTo>
                  <a:lnTo>
                    <a:pt x="2734" y="359012"/>
                  </a:lnTo>
                  <a:lnTo>
                    <a:pt x="0" y="406400"/>
                  </a:lnTo>
                  <a:lnTo>
                    <a:pt x="0" y="2413000"/>
                  </a:lnTo>
                  <a:lnTo>
                    <a:pt x="2734" y="2460387"/>
                  </a:lnTo>
                  <a:lnTo>
                    <a:pt x="10733" y="2506171"/>
                  </a:lnTo>
                  <a:lnTo>
                    <a:pt x="23692" y="2550046"/>
                  </a:lnTo>
                  <a:lnTo>
                    <a:pt x="41307" y="2591707"/>
                  </a:lnTo>
                  <a:lnTo>
                    <a:pt x="63272" y="2630848"/>
                  </a:lnTo>
                  <a:lnTo>
                    <a:pt x="89282" y="2667165"/>
                  </a:lnTo>
                  <a:lnTo>
                    <a:pt x="119033" y="2700353"/>
                  </a:lnTo>
                  <a:lnTo>
                    <a:pt x="152220" y="2730106"/>
                  </a:lnTo>
                  <a:lnTo>
                    <a:pt x="188537" y="2756118"/>
                  </a:lnTo>
                  <a:lnTo>
                    <a:pt x="227680" y="2778086"/>
                  </a:lnTo>
                  <a:lnTo>
                    <a:pt x="269344" y="2795703"/>
                  </a:lnTo>
                  <a:lnTo>
                    <a:pt x="313224" y="2808664"/>
                  </a:lnTo>
                  <a:lnTo>
                    <a:pt x="359015" y="2816665"/>
                  </a:lnTo>
                  <a:lnTo>
                    <a:pt x="406412" y="2819400"/>
                  </a:lnTo>
                  <a:lnTo>
                    <a:pt x="2032000" y="2819400"/>
                  </a:lnTo>
                  <a:lnTo>
                    <a:pt x="2079387" y="2816665"/>
                  </a:lnTo>
                  <a:lnTo>
                    <a:pt x="2125171" y="2808664"/>
                  </a:lnTo>
                  <a:lnTo>
                    <a:pt x="2169046" y="2795703"/>
                  </a:lnTo>
                  <a:lnTo>
                    <a:pt x="2210707" y="2778086"/>
                  </a:lnTo>
                  <a:lnTo>
                    <a:pt x="2249848" y="2756118"/>
                  </a:lnTo>
                  <a:lnTo>
                    <a:pt x="2286165" y="2730106"/>
                  </a:lnTo>
                  <a:lnTo>
                    <a:pt x="2319353" y="2700353"/>
                  </a:lnTo>
                  <a:lnTo>
                    <a:pt x="2349106" y="2667165"/>
                  </a:lnTo>
                  <a:lnTo>
                    <a:pt x="2375118" y="2630848"/>
                  </a:lnTo>
                  <a:lnTo>
                    <a:pt x="2397086" y="2591707"/>
                  </a:lnTo>
                  <a:lnTo>
                    <a:pt x="2414703" y="2550046"/>
                  </a:lnTo>
                  <a:lnTo>
                    <a:pt x="2427664" y="2506171"/>
                  </a:lnTo>
                  <a:lnTo>
                    <a:pt x="2435665" y="2460387"/>
                  </a:lnTo>
                  <a:lnTo>
                    <a:pt x="2438400" y="2413000"/>
                  </a:lnTo>
                  <a:lnTo>
                    <a:pt x="2438400" y="406400"/>
                  </a:lnTo>
                  <a:lnTo>
                    <a:pt x="2435665" y="359012"/>
                  </a:lnTo>
                  <a:lnTo>
                    <a:pt x="2427664" y="313228"/>
                  </a:lnTo>
                  <a:lnTo>
                    <a:pt x="2414703" y="269353"/>
                  </a:lnTo>
                  <a:lnTo>
                    <a:pt x="2397086" y="227692"/>
                  </a:lnTo>
                  <a:lnTo>
                    <a:pt x="2375118" y="188551"/>
                  </a:lnTo>
                  <a:lnTo>
                    <a:pt x="2349106" y="152234"/>
                  </a:lnTo>
                  <a:lnTo>
                    <a:pt x="2319353" y="119046"/>
                  </a:lnTo>
                  <a:lnTo>
                    <a:pt x="2286165" y="89293"/>
                  </a:lnTo>
                  <a:lnTo>
                    <a:pt x="2249848" y="63281"/>
                  </a:lnTo>
                  <a:lnTo>
                    <a:pt x="2210707" y="41313"/>
                  </a:lnTo>
                  <a:lnTo>
                    <a:pt x="2169046" y="23696"/>
                  </a:lnTo>
                  <a:lnTo>
                    <a:pt x="2125171" y="10735"/>
                  </a:lnTo>
                  <a:lnTo>
                    <a:pt x="2079387" y="2734"/>
                  </a:lnTo>
                  <a:lnTo>
                    <a:pt x="203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8600" y="1981200"/>
              <a:ext cx="2438400" cy="2819400"/>
            </a:xfrm>
            <a:custGeom>
              <a:avLst/>
              <a:gdLst/>
              <a:ahLst/>
              <a:cxnLst/>
              <a:rect l="l" t="t" r="r" b="b"/>
              <a:pathLst>
                <a:path w="2438400" h="2819400">
                  <a:moveTo>
                    <a:pt x="0" y="406400"/>
                  </a:moveTo>
                  <a:lnTo>
                    <a:pt x="2734" y="359012"/>
                  </a:lnTo>
                  <a:lnTo>
                    <a:pt x="10733" y="313228"/>
                  </a:lnTo>
                  <a:lnTo>
                    <a:pt x="23692" y="269353"/>
                  </a:lnTo>
                  <a:lnTo>
                    <a:pt x="41307" y="227692"/>
                  </a:lnTo>
                  <a:lnTo>
                    <a:pt x="63272" y="188551"/>
                  </a:lnTo>
                  <a:lnTo>
                    <a:pt x="89282" y="152234"/>
                  </a:lnTo>
                  <a:lnTo>
                    <a:pt x="119033" y="119046"/>
                  </a:lnTo>
                  <a:lnTo>
                    <a:pt x="152220" y="89293"/>
                  </a:lnTo>
                  <a:lnTo>
                    <a:pt x="188537" y="63281"/>
                  </a:lnTo>
                  <a:lnTo>
                    <a:pt x="227680" y="41313"/>
                  </a:lnTo>
                  <a:lnTo>
                    <a:pt x="269344" y="23696"/>
                  </a:lnTo>
                  <a:lnTo>
                    <a:pt x="313224" y="10735"/>
                  </a:lnTo>
                  <a:lnTo>
                    <a:pt x="359015" y="2734"/>
                  </a:lnTo>
                  <a:lnTo>
                    <a:pt x="406412" y="0"/>
                  </a:lnTo>
                  <a:lnTo>
                    <a:pt x="2032000" y="0"/>
                  </a:lnTo>
                  <a:lnTo>
                    <a:pt x="2079387" y="2734"/>
                  </a:lnTo>
                  <a:lnTo>
                    <a:pt x="2125171" y="10735"/>
                  </a:lnTo>
                  <a:lnTo>
                    <a:pt x="2169046" y="23696"/>
                  </a:lnTo>
                  <a:lnTo>
                    <a:pt x="2210707" y="41313"/>
                  </a:lnTo>
                  <a:lnTo>
                    <a:pt x="2249848" y="63281"/>
                  </a:lnTo>
                  <a:lnTo>
                    <a:pt x="2286165" y="89293"/>
                  </a:lnTo>
                  <a:lnTo>
                    <a:pt x="2319353" y="119046"/>
                  </a:lnTo>
                  <a:lnTo>
                    <a:pt x="2349106" y="152234"/>
                  </a:lnTo>
                  <a:lnTo>
                    <a:pt x="2375118" y="188551"/>
                  </a:lnTo>
                  <a:lnTo>
                    <a:pt x="2397086" y="227692"/>
                  </a:lnTo>
                  <a:lnTo>
                    <a:pt x="2414703" y="269353"/>
                  </a:lnTo>
                  <a:lnTo>
                    <a:pt x="2427664" y="313228"/>
                  </a:lnTo>
                  <a:lnTo>
                    <a:pt x="2435665" y="359012"/>
                  </a:lnTo>
                  <a:lnTo>
                    <a:pt x="2438400" y="406400"/>
                  </a:lnTo>
                  <a:lnTo>
                    <a:pt x="2438400" y="2413000"/>
                  </a:lnTo>
                  <a:lnTo>
                    <a:pt x="2435665" y="2460387"/>
                  </a:lnTo>
                  <a:lnTo>
                    <a:pt x="2427664" y="2506171"/>
                  </a:lnTo>
                  <a:lnTo>
                    <a:pt x="2414703" y="2550046"/>
                  </a:lnTo>
                  <a:lnTo>
                    <a:pt x="2397086" y="2591707"/>
                  </a:lnTo>
                  <a:lnTo>
                    <a:pt x="2375118" y="2630848"/>
                  </a:lnTo>
                  <a:lnTo>
                    <a:pt x="2349106" y="2667165"/>
                  </a:lnTo>
                  <a:lnTo>
                    <a:pt x="2319353" y="2700353"/>
                  </a:lnTo>
                  <a:lnTo>
                    <a:pt x="2286165" y="2730106"/>
                  </a:lnTo>
                  <a:lnTo>
                    <a:pt x="2249848" y="2756118"/>
                  </a:lnTo>
                  <a:lnTo>
                    <a:pt x="2210707" y="2778086"/>
                  </a:lnTo>
                  <a:lnTo>
                    <a:pt x="2169046" y="2795703"/>
                  </a:lnTo>
                  <a:lnTo>
                    <a:pt x="2125171" y="2808664"/>
                  </a:lnTo>
                  <a:lnTo>
                    <a:pt x="2079387" y="2816665"/>
                  </a:lnTo>
                  <a:lnTo>
                    <a:pt x="2032000" y="2819400"/>
                  </a:lnTo>
                  <a:lnTo>
                    <a:pt x="406412" y="2819400"/>
                  </a:lnTo>
                  <a:lnTo>
                    <a:pt x="359015" y="2816665"/>
                  </a:lnTo>
                  <a:lnTo>
                    <a:pt x="313224" y="2808664"/>
                  </a:lnTo>
                  <a:lnTo>
                    <a:pt x="269344" y="2795703"/>
                  </a:lnTo>
                  <a:lnTo>
                    <a:pt x="227680" y="2778086"/>
                  </a:lnTo>
                  <a:lnTo>
                    <a:pt x="188537" y="2756118"/>
                  </a:lnTo>
                  <a:lnTo>
                    <a:pt x="152220" y="2730106"/>
                  </a:lnTo>
                  <a:lnTo>
                    <a:pt x="119033" y="2700353"/>
                  </a:lnTo>
                  <a:lnTo>
                    <a:pt x="89282" y="2667165"/>
                  </a:lnTo>
                  <a:lnTo>
                    <a:pt x="63272" y="2630848"/>
                  </a:lnTo>
                  <a:lnTo>
                    <a:pt x="41307" y="2591707"/>
                  </a:lnTo>
                  <a:lnTo>
                    <a:pt x="23692" y="2550046"/>
                  </a:lnTo>
                  <a:lnTo>
                    <a:pt x="10733" y="2506171"/>
                  </a:lnTo>
                  <a:lnTo>
                    <a:pt x="2734" y="2460387"/>
                  </a:lnTo>
                  <a:lnTo>
                    <a:pt x="0" y="2413000"/>
                  </a:lnTo>
                  <a:lnTo>
                    <a:pt x="0" y="406400"/>
                  </a:lnTo>
                  <a:close/>
                </a:path>
              </a:pathLst>
            </a:custGeom>
            <a:ln w="25400">
              <a:solidFill>
                <a:srgbClr val="486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26516" y="2273934"/>
            <a:ext cx="181673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Input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(the</a:t>
            </a:r>
            <a:r>
              <a:rPr sz="2400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physical,  human,  material,  financial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&amp; 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info</a:t>
            </a:r>
            <a:r>
              <a:rPr sz="2400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process)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568700" y="1968500"/>
            <a:ext cx="2159000" cy="2768600"/>
            <a:chOff x="3568700" y="1968500"/>
            <a:chExt cx="2159000" cy="2768600"/>
          </a:xfrm>
        </p:grpSpPr>
        <p:sp>
          <p:nvSpPr>
            <p:cNvPr id="14" name="object 14"/>
            <p:cNvSpPr/>
            <p:nvPr/>
          </p:nvSpPr>
          <p:spPr>
            <a:xfrm>
              <a:off x="3581400" y="1981200"/>
              <a:ext cx="2133600" cy="2743200"/>
            </a:xfrm>
            <a:custGeom>
              <a:avLst/>
              <a:gdLst/>
              <a:ahLst/>
              <a:cxnLst/>
              <a:rect l="l" t="t" r="r" b="b"/>
              <a:pathLst>
                <a:path w="2133600" h="2743200">
                  <a:moveTo>
                    <a:pt x="1778000" y="0"/>
                  </a:moveTo>
                  <a:lnTo>
                    <a:pt x="355600" y="0"/>
                  </a:lnTo>
                  <a:lnTo>
                    <a:pt x="307357" y="3247"/>
                  </a:lnTo>
                  <a:lnTo>
                    <a:pt x="261084" y="12705"/>
                  </a:lnTo>
                  <a:lnTo>
                    <a:pt x="217205" y="27951"/>
                  </a:lnTo>
                  <a:lnTo>
                    <a:pt x="176144" y="48561"/>
                  </a:lnTo>
                  <a:lnTo>
                    <a:pt x="138324" y="74109"/>
                  </a:lnTo>
                  <a:lnTo>
                    <a:pt x="104171" y="104171"/>
                  </a:lnTo>
                  <a:lnTo>
                    <a:pt x="74109" y="138324"/>
                  </a:lnTo>
                  <a:lnTo>
                    <a:pt x="48561" y="176144"/>
                  </a:lnTo>
                  <a:lnTo>
                    <a:pt x="27951" y="217205"/>
                  </a:lnTo>
                  <a:lnTo>
                    <a:pt x="12705" y="261084"/>
                  </a:lnTo>
                  <a:lnTo>
                    <a:pt x="3247" y="307357"/>
                  </a:lnTo>
                  <a:lnTo>
                    <a:pt x="0" y="355600"/>
                  </a:lnTo>
                  <a:lnTo>
                    <a:pt x="0" y="2387600"/>
                  </a:lnTo>
                  <a:lnTo>
                    <a:pt x="3247" y="2435842"/>
                  </a:lnTo>
                  <a:lnTo>
                    <a:pt x="12705" y="2482115"/>
                  </a:lnTo>
                  <a:lnTo>
                    <a:pt x="27951" y="2525994"/>
                  </a:lnTo>
                  <a:lnTo>
                    <a:pt x="48561" y="2567055"/>
                  </a:lnTo>
                  <a:lnTo>
                    <a:pt x="74109" y="2604875"/>
                  </a:lnTo>
                  <a:lnTo>
                    <a:pt x="104171" y="2639028"/>
                  </a:lnTo>
                  <a:lnTo>
                    <a:pt x="138324" y="2669090"/>
                  </a:lnTo>
                  <a:lnTo>
                    <a:pt x="176144" y="2694638"/>
                  </a:lnTo>
                  <a:lnTo>
                    <a:pt x="217205" y="2715248"/>
                  </a:lnTo>
                  <a:lnTo>
                    <a:pt x="261084" y="2730494"/>
                  </a:lnTo>
                  <a:lnTo>
                    <a:pt x="307357" y="2739952"/>
                  </a:lnTo>
                  <a:lnTo>
                    <a:pt x="355600" y="2743200"/>
                  </a:lnTo>
                  <a:lnTo>
                    <a:pt x="1778000" y="2743200"/>
                  </a:lnTo>
                  <a:lnTo>
                    <a:pt x="1826242" y="2739952"/>
                  </a:lnTo>
                  <a:lnTo>
                    <a:pt x="1872515" y="2730494"/>
                  </a:lnTo>
                  <a:lnTo>
                    <a:pt x="1916394" y="2715248"/>
                  </a:lnTo>
                  <a:lnTo>
                    <a:pt x="1957455" y="2694638"/>
                  </a:lnTo>
                  <a:lnTo>
                    <a:pt x="1995275" y="2669090"/>
                  </a:lnTo>
                  <a:lnTo>
                    <a:pt x="2029428" y="2639028"/>
                  </a:lnTo>
                  <a:lnTo>
                    <a:pt x="2059490" y="2604875"/>
                  </a:lnTo>
                  <a:lnTo>
                    <a:pt x="2085038" y="2567055"/>
                  </a:lnTo>
                  <a:lnTo>
                    <a:pt x="2105648" y="2525994"/>
                  </a:lnTo>
                  <a:lnTo>
                    <a:pt x="2120894" y="2482115"/>
                  </a:lnTo>
                  <a:lnTo>
                    <a:pt x="2130352" y="2435842"/>
                  </a:lnTo>
                  <a:lnTo>
                    <a:pt x="2133600" y="2387600"/>
                  </a:lnTo>
                  <a:lnTo>
                    <a:pt x="2133600" y="355600"/>
                  </a:lnTo>
                  <a:lnTo>
                    <a:pt x="2130352" y="307357"/>
                  </a:lnTo>
                  <a:lnTo>
                    <a:pt x="2120894" y="261084"/>
                  </a:lnTo>
                  <a:lnTo>
                    <a:pt x="2105648" y="217205"/>
                  </a:lnTo>
                  <a:lnTo>
                    <a:pt x="2085038" y="176144"/>
                  </a:lnTo>
                  <a:lnTo>
                    <a:pt x="2059490" y="138324"/>
                  </a:lnTo>
                  <a:lnTo>
                    <a:pt x="2029428" y="104171"/>
                  </a:lnTo>
                  <a:lnTo>
                    <a:pt x="1995275" y="74109"/>
                  </a:lnTo>
                  <a:lnTo>
                    <a:pt x="1957455" y="48561"/>
                  </a:lnTo>
                  <a:lnTo>
                    <a:pt x="1916394" y="27951"/>
                  </a:lnTo>
                  <a:lnTo>
                    <a:pt x="1872515" y="12705"/>
                  </a:lnTo>
                  <a:lnTo>
                    <a:pt x="1826242" y="3247"/>
                  </a:lnTo>
                  <a:lnTo>
                    <a:pt x="1778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81400" y="1981200"/>
              <a:ext cx="2133600" cy="2743200"/>
            </a:xfrm>
            <a:custGeom>
              <a:avLst/>
              <a:gdLst/>
              <a:ahLst/>
              <a:cxnLst/>
              <a:rect l="l" t="t" r="r" b="b"/>
              <a:pathLst>
                <a:path w="2133600" h="2743200">
                  <a:moveTo>
                    <a:pt x="0" y="355600"/>
                  </a:moveTo>
                  <a:lnTo>
                    <a:pt x="3247" y="307357"/>
                  </a:lnTo>
                  <a:lnTo>
                    <a:pt x="12705" y="261084"/>
                  </a:lnTo>
                  <a:lnTo>
                    <a:pt x="27951" y="217205"/>
                  </a:lnTo>
                  <a:lnTo>
                    <a:pt x="48561" y="176144"/>
                  </a:lnTo>
                  <a:lnTo>
                    <a:pt x="74109" y="138324"/>
                  </a:lnTo>
                  <a:lnTo>
                    <a:pt x="104171" y="104171"/>
                  </a:lnTo>
                  <a:lnTo>
                    <a:pt x="138324" y="74109"/>
                  </a:lnTo>
                  <a:lnTo>
                    <a:pt x="176144" y="48561"/>
                  </a:lnTo>
                  <a:lnTo>
                    <a:pt x="217205" y="27951"/>
                  </a:lnTo>
                  <a:lnTo>
                    <a:pt x="261084" y="12705"/>
                  </a:lnTo>
                  <a:lnTo>
                    <a:pt x="307357" y="3247"/>
                  </a:lnTo>
                  <a:lnTo>
                    <a:pt x="355600" y="0"/>
                  </a:lnTo>
                  <a:lnTo>
                    <a:pt x="1778000" y="0"/>
                  </a:lnTo>
                  <a:lnTo>
                    <a:pt x="1826242" y="3247"/>
                  </a:lnTo>
                  <a:lnTo>
                    <a:pt x="1872515" y="12705"/>
                  </a:lnTo>
                  <a:lnTo>
                    <a:pt x="1916394" y="27951"/>
                  </a:lnTo>
                  <a:lnTo>
                    <a:pt x="1957455" y="48561"/>
                  </a:lnTo>
                  <a:lnTo>
                    <a:pt x="1995275" y="74109"/>
                  </a:lnTo>
                  <a:lnTo>
                    <a:pt x="2029428" y="104171"/>
                  </a:lnTo>
                  <a:lnTo>
                    <a:pt x="2059490" y="138324"/>
                  </a:lnTo>
                  <a:lnTo>
                    <a:pt x="2085038" y="176144"/>
                  </a:lnTo>
                  <a:lnTo>
                    <a:pt x="2105648" y="217205"/>
                  </a:lnTo>
                  <a:lnTo>
                    <a:pt x="2120894" y="261084"/>
                  </a:lnTo>
                  <a:lnTo>
                    <a:pt x="2130352" y="307357"/>
                  </a:lnTo>
                  <a:lnTo>
                    <a:pt x="2133600" y="355600"/>
                  </a:lnTo>
                  <a:lnTo>
                    <a:pt x="2133600" y="2387600"/>
                  </a:lnTo>
                  <a:lnTo>
                    <a:pt x="2130352" y="2435842"/>
                  </a:lnTo>
                  <a:lnTo>
                    <a:pt x="2120894" y="2482115"/>
                  </a:lnTo>
                  <a:lnTo>
                    <a:pt x="2105648" y="2525994"/>
                  </a:lnTo>
                  <a:lnTo>
                    <a:pt x="2085038" y="2567055"/>
                  </a:lnTo>
                  <a:lnTo>
                    <a:pt x="2059490" y="2604875"/>
                  </a:lnTo>
                  <a:lnTo>
                    <a:pt x="2029428" y="2639028"/>
                  </a:lnTo>
                  <a:lnTo>
                    <a:pt x="1995275" y="2669090"/>
                  </a:lnTo>
                  <a:lnTo>
                    <a:pt x="1957455" y="2694638"/>
                  </a:lnTo>
                  <a:lnTo>
                    <a:pt x="1916394" y="2715248"/>
                  </a:lnTo>
                  <a:lnTo>
                    <a:pt x="1872515" y="2730494"/>
                  </a:lnTo>
                  <a:lnTo>
                    <a:pt x="1826242" y="2739952"/>
                  </a:lnTo>
                  <a:lnTo>
                    <a:pt x="1778000" y="2743200"/>
                  </a:lnTo>
                  <a:lnTo>
                    <a:pt x="355600" y="2743200"/>
                  </a:lnTo>
                  <a:lnTo>
                    <a:pt x="307357" y="2739952"/>
                  </a:lnTo>
                  <a:lnTo>
                    <a:pt x="261084" y="2730494"/>
                  </a:lnTo>
                  <a:lnTo>
                    <a:pt x="217205" y="2715248"/>
                  </a:lnTo>
                  <a:lnTo>
                    <a:pt x="176144" y="2694638"/>
                  </a:lnTo>
                  <a:lnTo>
                    <a:pt x="138324" y="2669090"/>
                  </a:lnTo>
                  <a:lnTo>
                    <a:pt x="104171" y="2639028"/>
                  </a:lnTo>
                  <a:lnTo>
                    <a:pt x="74109" y="2604875"/>
                  </a:lnTo>
                  <a:lnTo>
                    <a:pt x="48561" y="2567055"/>
                  </a:lnTo>
                  <a:lnTo>
                    <a:pt x="27951" y="2525994"/>
                  </a:lnTo>
                  <a:lnTo>
                    <a:pt x="12705" y="2482115"/>
                  </a:lnTo>
                  <a:lnTo>
                    <a:pt x="3247" y="2435842"/>
                  </a:lnTo>
                  <a:lnTo>
                    <a:pt x="0" y="2387600"/>
                  </a:lnTo>
                  <a:lnTo>
                    <a:pt x="0" y="355600"/>
                  </a:lnTo>
                  <a:close/>
                </a:path>
              </a:pathLst>
            </a:custGeom>
            <a:ln w="25400">
              <a:solidFill>
                <a:srgbClr val="486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765041" y="2052650"/>
            <a:ext cx="156591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001F5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nv</a:t>
            </a:r>
            <a:r>
              <a:rPr sz="2400" spc="-10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rsion 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(comprise  the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tech 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used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to 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convert  inputs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to 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outputs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464300" y="1968500"/>
            <a:ext cx="2540000" cy="2768600"/>
            <a:chOff x="6464300" y="1968500"/>
            <a:chExt cx="2540000" cy="2768600"/>
          </a:xfrm>
        </p:grpSpPr>
        <p:sp>
          <p:nvSpPr>
            <p:cNvPr id="18" name="object 18"/>
            <p:cNvSpPr/>
            <p:nvPr/>
          </p:nvSpPr>
          <p:spPr>
            <a:xfrm>
              <a:off x="6477000" y="1981200"/>
              <a:ext cx="2514600" cy="2743200"/>
            </a:xfrm>
            <a:custGeom>
              <a:avLst/>
              <a:gdLst/>
              <a:ahLst/>
              <a:cxnLst/>
              <a:rect l="l" t="t" r="r" b="b"/>
              <a:pathLst>
                <a:path w="2514600" h="2743200">
                  <a:moveTo>
                    <a:pt x="2095500" y="0"/>
                  </a:moveTo>
                  <a:lnTo>
                    <a:pt x="419100" y="0"/>
                  </a:lnTo>
                  <a:lnTo>
                    <a:pt x="370213" y="2818"/>
                  </a:lnTo>
                  <a:lnTo>
                    <a:pt x="322985" y="11065"/>
                  </a:lnTo>
                  <a:lnTo>
                    <a:pt x="277731" y="24426"/>
                  </a:lnTo>
                  <a:lnTo>
                    <a:pt x="234764" y="42587"/>
                  </a:lnTo>
                  <a:lnTo>
                    <a:pt x="194399" y="65234"/>
                  </a:lnTo>
                  <a:lnTo>
                    <a:pt x="156949" y="92053"/>
                  </a:lnTo>
                  <a:lnTo>
                    <a:pt x="122729" y="122729"/>
                  </a:lnTo>
                  <a:lnTo>
                    <a:pt x="92053" y="156949"/>
                  </a:lnTo>
                  <a:lnTo>
                    <a:pt x="65234" y="194399"/>
                  </a:lnTo>
                  <a:lnTo>
                    <a:pt x="42587" y="234764"/>
                  </a:lnTo>
                  <a:lnTo>
                    <a:pt x="24426" y="277731"/>
                  </a:lnTo>
                  <a:lnTo>
                    <a:pt x="11065" y="322985"/>
                  </a:lnTo>
                  <a:lnTo>
                    <a:pt x="2818" y="370213"/>
                  </a:lnTo>
                  <a:lnTo>
                    <a:pt x="0" y="419100"/>
                  </a:lnTo>
                  <a:lnTo>
                    <a:pt x="0" y="2324100"/>
                  </a:lnTo>
                  <a:lnTo>
                    <a:pt x="2818" y="2372986"/>
                  </a:lnTo>
                  <a:lnTo>
                    <a:pt x="11065" y="2420214"/>
                  </a:lnTo>
                  <a:lnTo>
                    <a:pt x="24426" y="2465468"/>
                  </a:lnTo>
                  <a:lnTo>
                    <a:pt x="42587" y="2508435"/>
                  </a:lnTo>
                  <a:lnTo>
                    <a:pt x="65234" y="2548800"/>
                  </a:lnTo>
                  <a:lnTo>
                    <a:pt x="92053" y="2586250"/>
                  </a:lnTo>
                  <a:lnTo>
                    <a:pt x="122729" y="2620470"/>
                  </a:lnTo>
                  <a:lnTo>
                    <a:pt x="156949" y="2651146"/>
                  </a:lnTo>
                  <a:lnTo>
                    <a:pt x="194399" y="2677965"/>
                  </a:lnTo>
                  <a:lnTo>
                    <a:pt x="234764" y="2700612"/>
                  </a:lnTo>
                  <a:lnTo>
                    <a:pt x="277731" y="2718773"/>
                  </a:lnTo>
                  <a:lnTo>
                    <a:pt x="322985" y="2732134"/>
                  </a:lnTo>
                  <a:lnTo>
                    <a:pt x="370213" y="2740381"/>
                  </a:lnTo>
                  <a:lnTo>
                    <a:pt x="419100" y="2743200"/>
                  </a:lnTo>
                  <a:lnTo>
                    <a:pt x="2095500" y="2743200"/>
                  </a:lnTo>
                  <a:lnTo>
                    <a:pt x="2144386" y="2740381"/>
                  </a:lnTo>
                  <a:lnTo>
                    <a:pt x="2191614" y="2732134"/>
                  </a:lnTo>
                  <a:lnTo>
                    <a:pt x="2236868" y="2718773"/>
                  </a:lnTo>
                  <a:lnTo>
                    <a:pt x="2279835" y="2700612"/>
                  </a:lnTo>
                  <a:lnTo>
                    <a:pt x="2320200" y="2677965"/>
                  </a:lnTo>
                  <a:lnTo>
                    <a:pt x="2357650" y="2651146"/>
                  </a:lnTo>
                  <a:lnTo>
                    <a:pt x="2391870" y="2620470"/>
                  </a:lnTo>
                  <a:lnTo>
                    <a:pt x="2422546" y="2586250"/>
                  </a:lnTo>
                  <a:lnTo>
                    <a:pt x="2449365" y="2548800"/>
                  </a:lnTo>
                  <a:lnTo>
                    <a:pt x="2472012" y="2508435"/>
                  </a:lnTo>
                  <a:lnTo>
                    <a:pt x="2490173" y="2465468"/>
                  </a:lnTo>
                  <a:lnTo>
                    <a:pt x="2503534" y="2420214"/>
                  </a:lnTo>
                  <a:lnTo>
                    <a:pt x="2511781" y="2372986"/>
                  </a:lnTo>
                  <a:lnTo>
                    <a:pt x="2514600" y="2324100"/>
                  </a:lnTo>
                  <a:lnTo>
                    <a:pt x="2514600" y="419100"/>
                  </a:lnTo>
                  <a:lnTo>
                    <a:pt x="2511779" y="370213"/>
                  </a:lnTo>
                  <a:lnTo>
                    <a:pt x="2503527" y="322985"/>
                  </a:lnTo>
                  <a:lnTo>
                    <a:pt x="2490159" y="277731"/>
                  </a:lnTo>
                  <a:lnTo>
                    <a:pt x="2471990" y="234764"/>
                  </a:lnTo>
                  <a:lnTo>
                    <a:pt x="2449334" y="194399"/>
                  </a:lnTo>
                  <a:lnTo>
                    <a:pt x="2422506" y="156949"/>
                  </a:lnTo>
                  <a:lnTo>
                    <a:pt x="2391822" y="122729"/>
                  </a:lnTo>
                  <a:lnTo>
                    <a:pt x="2357596" y="92053"/>
                  </a:lnTo>
                  <a:lnTo>
                    <a:pt x="2320144" y="65234"/>
                  </a:lnTo>
                  <a:lnTo>
                    <a:pt x="2279779" y="42587"/>
                  </a:lnTo>
                  <a:lnTo>
                    <a:pt x="2236817" y="24426"/>
                  </a:lnTo>
                  <a:lnTo>
                    <a:pt x="2191574" y="11065"/>
                  </a:lnTo>
                  <a:lnTo>
                    <a:pt x="2144363" y="2818"/>
                  </a:lnTo>
                  <a:lnTo>
                    <a:pt x="2095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77000" y="1981200"/>
              <a:ext cx="2514600" cy="2743200"/>
            </a:xfrm>
            <a:custGeom>
              <a:avLst/>
              <a:gdLst/>
              <a:ahLst/>
              <a:cxnLst/>
              <a:rect l="l" t="t" r="r" b="b"/>
              <a:pathLst>
                <a:path w="2514600" h="2743200">
                  <a:moveTo>
                    <a:pt x="0" y="419100"/>
                  </a:moveTo>
                  <a:lnTo>
                    <a:pt x="2818" y="370213"/>
                  </a:lnTo>
                  <a:lnTo>
                    <a:pt x="11065" y="322985"/>
                  </a:lnTo>
                  <a:lnTo>
                    <a:pt x="24426" y="277731"/>
                  </a:lnTo>
                  <a:lnTo>
                    <a:pt x="42587" y="234764"/>
                  </a:lnTo>
                  <a:lnTo>
                    <a:pt x="65234" y="194399"/>
                  </a:lnTo>
                  <a:lnTo>
                    <a:pt x="92053" y="156949"/>
                  </a:lnTo>
                  <a:lnTo>
                    <a:pt x="122729" y="122729"/>
                  </a:lnTo>
                  <a:lnTo>
                    <a:pt x="156949" y="92053"/>
                  </a:lnTo>
                  <a:lnTo>
                    <a:pt x="194399" y="65234"/>
                  </a:lnTo>
                  <a:lnTo>
                    <a:pt x="234764" y="42587"/>
                  </a:lnTo>
                  <a:lnTo>
                    <a:pt x="277731" y="24426"/>
                  </a:lnTo>
                  <a:lnTo>
                    <a:pt x="322985" y="11065"/>
                  </a:lnTo>
                  <a:lnTo>
                    <a:pt x="370213" y="2818"/>
                  </a:lnTo>
                  <a:lnTo>
                    <a:pt x="419100" y="0"/>
                  </a:lnTo>
                  <a:lnTo>
                    <a:pt x="2095500" y="0"/>
                  </a:lnTo>
                  <a:lnTo>
                    <a:pt x="2144363" y="2818"/>
                  </a:lnTo>
                  <a:lnTo>
                    <a:pt x="2191574" y="11065"/>
                  </a:lnTo>
                  <a:lnTo>
                    <a:pt x="2236817" y="24426"/>
                  </a:lnTo>
                  <a:lnTo>
                    <a:pt x="2279779" y="42587"/>
                  </a:lnTo>
                  <a:lnTo>
                    <a:pt x="2320144" y="65234"/>
                  </a:lnTo>
                  <a:lnTo>
                    <a:pt x="2357596" y="92053"/>
                  </a:lnTo>
                  <a:lnTo>
                    <a:pt x="2391822" y="122729"/>
                  </a:lnTo>
                  <a:lnTo>
                    <a:pt x="2422506" y="156949"/>
                  </a:lnTo>
                  <a:lnTo>
                    <a:pt x="2449334" y="194399"/>
                  </a:lnTo>
                  <a:lnTo>
                    <a:pt x="2471990" y="234764"/>
                  </a:lnTo>
                  <a:lnTo>
                    <a:pt x="2490159" y="277731"/>
                  </a:lnTo>
                  <a:lnTo>
                    <a:pt x="2503527" y="322985"/>
                  </a:lnTo>
                  <a:lnTo>
                    <a:pt x="2511779" y="370213"/>
                  </a:lnTo>
                  <a:lnTo>
                    <a:pt x="2514600" y="419100"/>
                  </a:lnTo>
                  <a:lnTo>
                    <a:pt x="2514600" y="2324100"/>
                  </a:lnTo>
                  <a:lnTo>
                    <a:pt x="2511781" y="2372986"/>
                  </a:lnTo>
                  <a:lnTo>
                    <a:pt x="2503534" y="2420214"/>
                  </a:lnTo>
                  <a:lnTo>
                    <a:pt x="2490173" y="2465468"/>
                  </a:lnTo>
                  <a:lnTo>
                    <a:pt x="2472012" y="2508435"/>
                  </a:lnTo>
                  <a:lnTo>
                    <a:pt x="2449365" y="2548800"/>
                  </a:lnTo>
                  <a:lnTo>
                    <a:pt x="2422546" y="2586250"/>
                  </a:lnTo>
                  <a:lnTo>
                    <a:pt x="2391870" y="2620470"/>
                  </a:lnTo>
                  <a:lnTo>
                    <a:pt x="2357650" y="2651146"/>
                  </a:lnTo>
                  <a:lnTo>
                    <a:pt x="2320200" y="2677965"/>
                  </a:lnTo>
                  <a:lnTo>
                    <a:pt x="2279835" y="2700612"/>
                  </a:lnTo>
                  <a:lnTo>
                    <a:pt x="2236868" y="2718773"/>
                  </a:lnTo>
                  <a:lnTo>
                    <a:pt x="2191614" y="2732134"/>
                  </a:lnTo>
                  <a:lnTo>
                    <a:pt x="2144386" y="2740381"/>
                  </a:lnTo>
                  <a:lnTo>
                    <a:pt x="2095500" y="2743200"/>
                  </a:lnTo>
                  <a:lnTo>
                    <a:pt x="419100" y="2743200"/>
                  </a:lnTo>
                  <a:lnTo>
                    <a:pt x="370213" y="2740381"/>
                  </a:lnTo>
                  <a:lnTo>
                    <a:pt x="322985" y="2732134"/>
                  </a:lnTo>
                  <a:lnTo>
                    <a:pt x="277731" y="2718773"/>
                  </a:lnTo>
                  <a:lnTo>
                    <a:pt x="234764" y="2700612"/>
                  </a:lnTo>
                  <a:lnTo>
                    <a:pt x="194399" y="2677965"/>
                  </a:lnTo>
                  <a:lnTo>
                    <a:pt x="156949" y="2651146"/>
                  </a:lnTo>
                  <a:lnTo>
                    <a:pt x="122729" y="2620470"/>
                  </a:lnTo>
                  <a:lnTo>
                    <a:pt x="92053" y="2586250"/>
                  </a:lnTo>
                  <a:lnTo>
                    <a:pt x="65234" y="2548800"/>
                  </a:lnTo>
                  <a:lnTo>
                    <a:pt x="42587" y="2508435"/>
                  </a:lnTo>
                  <a:lnTo>
                    <a:pt x="24426" y="2465468"/>
                  </a:lnTo>
                  <a:lnTo>
                    <a:pt x="11065" y="2420214"/>
                  </a:lnTo>
                  <a:lnTo>
                    <a:pt x="2818" y="2372986"/>
                  </a:lnTo>
                  <a:lnTo>
                    <a:pt x="0" y="2324100"/>
                  </a:lnTo>
                  <a:lnTo>
                    <a:pt x="0" y="419100"/>
                  </a:lnTo>
                  <a:close/>
                </a:path>
              </a:pathLst>
            </a:custGeom>
            <a:ln w="25400">
              <a:solidFill>
                <a:srgbClr val="486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679438" y="2235530"/>
            <a:ext cx="197548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Output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(the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original  inputs as &amp;  changed by 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tra</a:t>
            </a:r>
            <a:r>
              <a:rPr sz="2400" spc="-10" dirty="0">
                <a:solidFill>
                  <a:srgbClr val="001F5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sformation 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process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111500" y="5245100"/>
            <a:ext cx="3149600" cy="1473200"/>
            <a:chOff x="3111500" y="5245100"/>
            <a:chExt cx="3149600" cy="1473200"/>
          </a:xfrm>
        </p:grpSpPr>
        <p:sp>
          <p:nvSpPr>
            <p:cNvPr id="22" name="object 22"/>
            <p:cNvSpPr/>
            <p:nvPr/>
          </p:nvSpPr>
          <p:spPr>
            <a:xfrm>
              <a:off x="3124200" y="5257800"/>
              <a:ext cx="3124200" cy="1447800"/>
            </a:xfrm>
            <a:custGeom>
              <a:avLst/>
              <a:gdLst/>
              <a:ahLst/>
              <a:cxnLst/>
              <a:rect l="l" t="t" r="r" b="b"/>
              <a:pathLst>
                <a:path w="3124200" h="1447800">
                  <a:moveTo>
                    <a:pt x="2882900" y="0"/>
                  </a:moveTo>
                  <a:lnTo>
                    <a:pt x="241300" y="0"/>
                  </a:lnTo>
                  <a:lnTo>
                    <a:pt x="192682" y="4904"/>
                  </a:lnTo>
                  <a:lnTo>
                    <a:pt x="147393" y="18968"/>
                  </a:lnTo>
                  <a:lnTo>
                    <a:pt x="106405" y="41221"/>
                  </a:lnTo>
                  <a:lnTo>
                    <a:pt x="70691" y="70691"/>
                  </a:lnTo>
                  <a:lnTo>
                    <a:pt x="41221" y="106405"/>
                  </a:lnTo>
                  <a:lnTo>
                    <a:pt x="18968" y="147393"/>
                  </a:lnTo>
                  <a:lnTo>
                    <a:pt x="4904" y="192682"/>
                  </a:lnTo>
                  <a:lnTo>
                    <a:pt x="0" y="241300"/>
                  </a:lnTo>
                  <a:lnTo>
                    <a:pt x="0" y="1206500"/>
                  </a:lnTo>
                  <a:lnTo>
                    <a:pt x="4904" y="1255128"/>
                  </a:lnTo>
                  <a:lnTo>
                    <a:pt x="18968" y="1300422"/>
                  </a:lnTo>
                  <a:lnTo>
                    <a:pt x="41221" y="1341410"/>
                  </a:lnTo>
                  <a:lnTo>
                    <a:pt x="70691" y="1377122"/>
                  </a:lnTo>
                  <a:lnTo>
                    <a:pt x="106405" y="1406588"/>
                  </a:lnTo>
                  <a:lnTo>
                    <a:pt x="147393" y="1428836"/>
                  </a:lnTo>
                  <a:lnTo>
                    <a:pt x="192682" y="1442897"/>
                  </a:lnTo>
                  <a:lnTo>
                    <a:pt x="241300" y="1447800"/>
                  </a:lnTo>
                  <a:lnTo>
                    <a:pt x="2882900" y="1447800"/>
                  </a:lnTo>
                  <a:lnTo>
                    <a:pt x="2931517" y="1442897"/>
                  </a:lnTo>
                  <a:lnTo>
                    <a:pt x="2976806" y="1428836"/>
                  </a:lnTo>
                  <a:lnTo>
                    <a:pt x="3017794" y="1406588"/>
                  </a:lnTo>
                  <a:lnTo>
                    <a:pt x="3053508" y="1377122"/>
                  </a:lnTo>
                  <a:lnTo>
                    <a:pt x="3082978" y="1341410"/>
                  </a:lnTo>
                  <a:lnTo>
                    <a:pt x="3105231" y="1300422"/>
                  </a:lnTo>
                  <a:lnTo>
                    <a:pt x="3119295" y="1255128"/>
                  </a:lnTo>
                  <a:lnTo>
                    <a:pt x="3124200" y="1206500"/>
                  </a:lnTo>
                  <a:lnTo>
                    <a:pt x="3124200" y="241300"/>
                  </a:lnTo>
                  <a:lnTo>
                    <a:pt x="3119295" y="192682"/>
                  </a:lnTo>
                  <a:lnTo>
                    <a:pt x="3105231" y="147393"/>
                  </a:lnTo>
                  <a:lnTo>
                    <a:pt x="3082978" y="106405"/>
                  </a:lnTo>
                  <a:lnTo>
                    <a:pt x="3053508" y="70691"/>
                  </a:lnTo>
                  <a:lnTo>
                    <a:pt x="3017794" y="41221"/>
                  </a:lnTo>
                  <a:lnTo>
                    <a:pt x="2976806" y="18968"/>
                  </a:lnTo>
                  <a:lnTo>
                    <a:pt x="2931517" y="4904"/>
                  </a:lnTo>
                  <a:lnTo>
                    <a:pt x="2882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24200" y="5257800"/>
              <a:ext cx="3124200" cy="1447800"/>
            </a:xfrm>
            <a:custGeom>
              <a:avLst/>
              <a:gdLst/>
              <a:ahLst/>
              <a:cxnLst/>
              <a:rect l="l" t="t" r="r" b="b"/>
              <a:pathLst>
                <a:path w="3124200" h="1447800">
                  <a:moveTo>
                    <a:pt x="0" y="241300"/>
                  </a:moveTo>
                  <a:lnTo>
                    <a:pt x="4904" y="192682"/>
                  </a:lnTo>
                  <a:lnTo>
                    <a:pt x="18968" y="147393"/>
                  </a:lnTo>
                  <a:lnTo>
                    <a:pt x="41221" y="106405"/>
                  </a:lnTo>
                  <a:lnTo>
                    <a:pt x="70691" y="70691"/>
                  </a:lnTo>
                  <a:lnTo>
                    <a:pt x="106405" y="41221"/>
                  </a:lnTo>
                  <a:lnTo>
                    <a:pt x="147393" y="18968"/>
                  </a:lnTo>
                  <a:lnTo>
                    <a:pt x="192682" y="4904"/>
                  </a:lnTo>
                  <a:lnTo>
                    <a:pt x="241300" y="0"/>
                  </a:lnTo>
                  <a:lnTo>
                    <a:pt x="2882900" y="0"/>
                  </a:lnTo>
                  <a:lnTo>
                    <a:pt x="2931517" y="4904"/>
                  </a:lnTo>
                  <a:lnTo>
                    <a:pt x="2976806" y="18968"/>
                  </a:lnTo>
                  <a:lnTo>
                    <a:pt x="3017794" y="41221"/>
                  </a:lnTo>
                  <a:lnTo>
                    <a:pt x="3053508" y="70691"/>
                  </a:lnTo>
                  <a:lnTo>
                    <a:pt x="3082978" y="106405"/>
                  </a:lnTo>
                  <a:lnTo>
                    <a:pt x="3105231" y="147393"/>
                  </a:lnTo>
                  <a:lnTo>
                    <a:pt x="3119295" y="192682"/>
                  </a:lnTo>
                  <a:lnTo>
                    <a:pt x="3124200" y="241300"/>
                  </a:lnTo>
                  <a:lnTo>
                    <a:pt x="3124200" y="1206500"/>
                  </a:lnTo>
                  <a:lnTo>
                    <a:pt x="3119295" y="1255128"/>
                  </a:lnTo>
                  <a:lnTo>
                    <a:pt x="3105231" y="1300422"/>
                  </a:lnTo>
                  <a:lnTo>
                    <a:pt x="3082978" y="1341410"/>
                  </a:lnTo>
                  <a:lnTo>
                    <a:pt x="3053508" y="1377122"/>
                  </a:lnTo>
                  <a:lnTo>
                    <a:pt x="3017794" y="1406588"/>
                  </a:lnTo>
                  <a:lnTo>
                    <a:pt x="2976806" y="1428836"/>
                  </a:lnTo>
                  <a:lnTo>
                    <a:pt x="2931517" y="1442897"/>
                  </a:lnTo>
                  <a:lnTo>
                    <a:pt x="2882900" y="1447800"/>
                  </a:lnTo>
                  <a:lnTo>
                    <a:pt x="241300" y="1447800"/>
                  </a:lnTo>
                  <a:lnTo>
                    <a:pt x="192682" y="1442897"/>
                  </a:lnTo>
                  <a:lnTo>
                    <a:pt x="147393" y="1428836"/>
                  </a:lnTo>
                  <a:lnTo>
                    <a:pt x="106405" y="1406588"/>
                  </a:lnTo>
                  <a:lnTo>
                    <a:pt x="70691" y="1377122"/>
                  </a:lnTo>
                  <a:lnTo>
                    <a:pt x="41221" y="1341410"/>
                  </a:lnTo>
                  <a:lnTo>
                    <a:pt x="18968" y="1300422"/>
                  </a:lnTo>
                  <a:lnTo>
                    <a:pt x="4904" y="1255128"/>
                  </a:lnTo>
                  <a:lnTo>
                    <a:pt x="0" y="1206500"/>
                  </a:lnTo>
                  <a:lnTo>
                    <a:pt x="0" y="241300"/>
                  </a:lnTo>
                  <a:close/>
                </a:path>
              </a:pathLst>
            </a:custGeom>
            <a:ln w="25400">
              <a:solidFill>
                <a:srgbClr val="486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492500" y="5230825"/>
            <a:ext cx="238823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Feedback</a:t>
            </a:r>
            <a:endParaRPr sz="2400">
              <a:latin typeface="Arial"/>
              <a:cs typeface="Arial"/>
            </a:endParaRPr>
          </a:p>
          <a:p>
            <a:pPr marL="12700" marR="5080" indent="635" algn="ctr">
              <a:lnSpc>
                <a:spcPct val="100000"/>
              </a:lnSpc>
            </a:pP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(info about a  </a:t>
            </a:r>
            <a:r>
              <a:rPr sz="2400" spc="-10" dirty="0">
                <a:solidFill>
                  <a:srgbClr val="001F5F"/>
                </a:solidFill>
                <a:latin typeface="Arial"/>
                <a:cs typeface="Arial"/>
              </a:rPr>
              <a:t>system‘s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status</a:t>
            </a:r>
            <a:r>
              <a:rPr sz="2400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&amp; 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performance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318513" y="679450"/>
            <a:ext cx="5082540" cy="4427855"/>
            <a:chOff x="1318513" y="679450"/>
            <a:chExt cx="5082540" cy="4427855"/>
          </a:xfrm>
        </p:grpSpPr>
        <p:sp>
          <p:nvSpPr>
            <p:cNvPr id="26" name="object 26"/>
            <p:cNvSpPr/>
            <p:nvPr/>
          </p:nvSpPr>
          <p:spPr>
            <a:xfrm>
              <a:off x="2819400" y="1373123"/>
              <a:ext cx="3581400" cy="3734435"/>
            </a:xfrm>
            <a:custGeom>
              <a:avLst/>
              <a:gdLst/>
              <a:ahLst/>
              <a:cxnLst/>
              <a:rect l="l" t="t" r="r" b="b"/>
              <a:pathLst>
                <a:path w="3581400" h="3734435">
                  <a:moveTo>
                    <a:pt x="598665" y="1758950"/>
                  </a:moveTo>
                  <a:lnTo>
                    <a:pt x="597027" y="1758950"/>
                  </a:lnTo>
                  <a:lnTo>
                    <a:pt x="573455" y="1758950"/>
                  </a:lnTo>
                  <a:lnTo>
                    <a:pt x="514477" y="1793113"/>
                  </a:lnTo>
                  <a:lnTo>
                    <a:pt x="513461" y="1797050"/>
                  </a:lnTo>
                  <a:lnTo>
                    <a:pt x="517017" y="1803146"/>
                  </a:lnTo>
                  <a:lnTo>
                    <a:pt x="520827" y="1804162"/>
                  </a:lnTo>
                  <a:lnTo>
                    <a:pt x="598665" y="1758950"/>
                  </a:lnTo>
                  <a:close/>
                </a:path>
                <a:path w="3581400" h="3734435">
                  <a:moveTo>
                    <a:pt x="609600" y="1752600"/>
                  </a:moveTo>
                  <a:lnTo>
                    <a:pt x="521081" y="1700784"/>
                  </a:lnTo>
                  <a:lnTo>
                    <a:pt x="517271" y="1701800"/>
                  </a:lnTo>
                  <a:lnTo>
                    <a:pt x="515493" y="1704721"/>
                  </a:lnTo>
                  <a:lnTo>
                    <a:pt x="513715" y="1707769"/>
                  </a:lnTo>
                  <a:lnTo>
                    <a:pt x="514731" y="1711706"/>
                  </a:lnTo>
                  <a:lnTo>
                    <a:pt x="573582" y="1746199"/>
                  </a:lnTo>
                  <a:lnTo>
                    <a:pt x="0" y="1744726"/>
                  </a:lnTo>
                  <a:lnTo>
                    <a:pt x="0" y="1757426"/>
                  </a:lnTo>
                  <a:lnTo>
                    <a:pt x="573557" y="1758899"/>
                  </a:lnTo>
                  <a:lnTo>
                    <a:pt x="597027" y="1758950"/>
                  </a:lnTo>
                  <a:lnTo>
                    <a:pt x="598766" y="1758899"/>
                  </a:lnTo>
                  <a:lnTo>
                    <a:pt x="609600" y="1752600"/>
                  </a:lnTo>
                  <a:close/>
                </a:path>
                <a:path w="3581400" h="3734435">
                  <a:moveTo>
                    <a:pt x="1803654" y="3645789"/>
                  </a:moveTo>
                  <a:lnTo>
                    <a:pt x="1802638" y="3641852"/>
                  </a:lnTo>
                  <a:lnTo>
                    <a:pt x="1799590" y="3640074"/>
                  </a:lnTo>
                  <a:lnTo>
                    <a:pt x="1796669" y="3638296"/>
                  </a:lnTo>
                  <a:lnTo>
                    <a:pt x="1792732" y="3639312"/>
                  </a:lnTo>
                  <a:lnTo>
                    <a:pt x="1790954" y="3642360"/>
                  </a:lnTo>
                  <a:lnTo>
                    <a:pt x="1757794" y="3697871"/>
                  </a:lnTo>
                  <a:lnTo>
                    <a:pt x="1751291" y="3708755"/>
                  </a:lnTo>
                  <a:lnTo>
                    <a:pt x="1757781" y="3697871"/>
                  </a:lnTo>
                  <a:lnTo>
                    <a:pt x="1760474" y="3429127"/>
                  </a:lnTo>
                  <a:lnTo>
                    <a:pt x="1747901" y="3429000"/>
                  </a:lnTo>
                  <a:lnTo>
                    <a:pt x="1745094" y="3697871"/>
                  </a:lnTo>
                  <a:lnTo>
                    <a:pt x="1712976" y="3641471"/>
                  </a:lnTo>
                  <a:lnTo>
                    <a:pt x="1711325" y="3638423"/>
                  </a:lnTo>
                  <a:lnTo>
                    <a:pt x="1707388" y="3637407"/>
                  </a:lnTo>
                  <a:lnTo>
                    <a:pt x="1704340" y="3639058"/>
                  </a:lnTo>
                  <a:lnTo>
                    <a:pt x="1701292" y="3640836"/>
                  </a:lnTo>
                  <a:lnTo>
                    <a:pt x="1700276" y="3644773"/>
                  </a:lnTo>
                  <a:lnTo>
                    <a:pt x="1701927" y="3647821"/>
                  </a:lnTo>
                  <a:lnTo>
                    <a:pt x="1750949" y="3733927"/>
                  </a:lnTo>
                  <a:lnTo>
                    <a:pt x="1758467" y="3721354"/>
                  </a:lnTo>
                  <a:lnTo>
                    <a:pt x="1801876" y="3648837"/>
                  </a:lnTo>
                  <a:lnTo>
                    <a:pt x="1803654" y="3645789"/>
                  </a:lnTo>
                  <a:close/>
                </a:path>
                <a:path w="3581400" h="3734435">
                  <a:moveTo>
                    <a:pt x="1879600" y="292862"/>
                  </a:moveTo>
                  <a:lnTo>
                    <a:pt x="1878711" y="289052"/>
                  </a:lnTo>
                  <a:lnTo>
                    <a:pt x="1875663" y="287147"/>
                  </a:lnTo>
                  <a:lnTo>
                    <a:pt x="1872615" y="285369"/>
                  </a:lnTo>
                  <a:lnTo>
                    <a:pt x="1868678" y="286385"/>
                  </a:lnTo>
                  <a:lnTo>
                    <a:pt x="1866900" y="289433"/>
                  </a:lnTo>
                  <a:lnTo>
                    <a:pt x="1833816" y="345071"/>
                  </a:lnTo>
                  <a:lnTo>
                    <a:pt x="1836674" y="127"/>
                  </a:lnTo>
                  <a:lnTo>
                    <a:pt x="1823974" y="0"/>
                  </a:lnTo>
                  <a:lnTo>
                    <a:pt x="1821116" y="344855"/>
                  </a:lnTo>
                  <a:lnTo>
                    <a:pt x="1789049" y="288798"/>
                  </a:lnTo>
                  <a:lnTo>
                    <a:pt x="1787271" y="285750"/>
                  </a:lnTo>
                  <a:lnTo>
                    <a:pt x="1783334" y="284607"/>
                  </a:lnTo>
                  <a:lnTo>
                    <a:pt x="1780286" y="286385"/>
                  </a:lnTo>
                  <a:lnTo>
                    <a:pt x="1777365" y="288163"/>
                  </a:lnTo>
                  <a:lnTo>
                    <a:pt x="1776222" y="291973"/>
                  </a:lnTo>
                  <a:lnTo>
                    <a:pt x="1778000" y="295021"/>
                  </a:lnTo>
                  <a:lnTo>
                    <a:pt x="1827149" y="381127"/>
                  </a:lnTo>
                  <a:lnTo>
                    <a:pt x="1834616" y="368554"/>
                  </a:lnTo>
                  <a:lnTo>
                    <a:pt x="1877822" y="295910"/>
                  </a:lnTo>
                  <a:lnTo>
                    <a:pt x="1879600" y="292862"/>
                  </a:lnTo>
                  <a:close/>
                </a:path>
                <a:path w="3581400" h="3734435">
                  <a:moveTo>
                    <a:pt x="3570465" y="1835150"/>
                  </a:moveTo>
                  <a:lnTo>
                    <a:pt x="3568827" y="1835150"/>
                  </a:lnTo>
                  <a:lnTo>
                    <a:pt x="3545255" y="1835150"/>
                  </a:lnTo>
                  <a:lnTo>
                    <a:pt x="3486277" y="1869313"/>
                  </a:lnTo>
                  <a:lnTo>
                    <a:pt x="3485261" y="1873250"/>
                  </a:lnTo>
                  <a:lnTo>
                    <a:pt x="3488817" y="1879346"/>
                  </a:lnTo>
                  <a:lnTo>
                    <a:pt x="3492627" y="1880362"/>
                  </a:lnTo>
                  <a:lnTo>
                    <a:pt x="3570465" y="1835150"/>
                  </a:lnTo>
                  <a:close/>
                </a:path>
                <a:path w="3581400" h="3734435">
                  <a:moveTo>
                    <a:pt x="3581400" y="1828800"/>
                  </a:moveTo>
                  <a:lnTo>
                    <a:pt x="3492881" y="1776984"/>
                  </a:lnTo>
                  <a:lnTo>
                    <a:pt x="3489071" y="1778000"/>
                  </a:lnTo>
                  <a:lnTo>
                    <a:pt x="3487293" y="1780921"/>
                  </a:lnTo>
                  <a:lnTo>
                    <a:pt x="3485515" y="1783969"/>
                  </a:lnTo>
                  <a:lnTo>
                    <a:pt x="3486531" y="1787906"/>
                  </a:lnTo>
                  <a:lnTo>
                    <a:pt x="3545382" y="1822399"/>
                  </a:lnTo>
                  <a:lnTo>
                    <a:pt x="2971800" y="1820926"/>
                  </a:lnTo>
                  <a:lnTo>
                    <a:pt x="2971800" y="1833626"/>
                  </a:lnTo>
                  <a:lnTo>
                    <a:pt x="3545357" y="1835099"/>
                  </a:lnTo>
                  <a:lnTo>
                    <a:pt x="3568827" y="1835150"/>
                  </a:lnTo>
                  <a:lnTo>
                    <a:pt x="3570567" y="1835099"/>
                  </a:lnTo>
                  <a:lnTo>
                    <a:pt x="3581400" y="1828800"/>
                  </a:lnTo>
                  <a:close/>
                </a:path>
              </a:pathLst>
            </a:custGeom>
            <a:solidFill>
              <a:srgbClr val="5F9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71599" y="685800"/>
              <a:ext cx="1524000" cy="1905"/>
            </a:xfrm>
            <a:custGeom>
              <a:avLst/>
              <a:gdLst/>
              <a:ahLst/>
              <a:cxnLst/>
              <a:rect l="l" t="t" r="r" b="b"/>
              <a:pathLst>
                <a:path w="1524000" h="1904">
                  <a:moveTo>
                    <a:pt x="1524000" y="1650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5F93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18513" y="687324"/>
              <a:ext cx="103505" cy="1067435"/>
            </a:xfrm>
            <a:custGeom>
              <a:avLst/>
              <a:gdLst/>
              <a:ahLst/>
              <a:cxnLst/>
              <a:rect l="l" t="t" r="r" b="b"/>
              <a:pathLst>
                <a:path w="103505" h="1067435">
                  <a:moveTo>
                    <a:pt x="7112" y="970661"/>
                  </a:moveTo>
                  <a:lnTo>
                    <a:pt x="4191" y="972438"/>
                  </a:lnTo>
                  <a:lnTo>
                    <a:pt x="1143" y="974216"/>
                  </a:lnTo>
                  <a:lnTo>
                    <a:pt x="0" y="978153"/>
                  </a:lnTo>
                  <a:lnTo>
                    <a:pt x="51562" y="1066927"/>
                  </a:lnTo>
                  <a:lnTo>
                    <a:pt x="58941" y="1054353"/>
                  </a:lnTo>
                  <a:lnTo>
                    <a:pt x="45212" y="1054227"/>
                  </a:lnTo>
                  <a:lnTo>
                    <a:pt x="45276" y="1030771"/>
                  </a:lnTo>
                  <a:lnTo>
                    <a:pt x="11049" y="971676"/>
                  </a:lnTo>
                  <a:lnTo>
                    <a:pt x="7112" y="970661"/>
                  </a:lnTo>
                  <a:close/>
                </a:path>
                <a:path w="103505" h="1067435">
                  <a:moveTo>
                    <a:pt x="45282" y="1030781"/>
                  </a:moveTo>
                  <a:lnTo>
                    <a:pt x="45212" y="1054227"/>
                  </a:lnTo>
                  <a:lnTo>
                    <a:pt x="57912" y="1054353"/>
                  </a:lnTo>
                  <a:lnTo>
                    <a:pt x="57921" y="1051052"/>
                  </a:lnTo>
                  <a:lnTo>
                    <a:pt x="46101" y="1051052"/>
                  </a:lnTo>
                  <a:lnTo>
                    <a:pt x="51593" y="1041677"/>
                  </a:lnTo>
                  <a:lnTo>
                    <a:pt x="45282" y="1030781"/>
                  </a:lnTo>
                  <a:close/>
                </a:path>
                <a:path w="103505" h="1067435">
                  <a:moveTo>
                    <a:pt x="96393" y="970914"/>
                  </a:moveTo>
                  <a:lnTo>
                    <a:pt x="92456" y="971930"/>
                  </a:lnTo>
                  <a:lnTo>
                    <a:pt x="57983" y="1030771"/>
                  </a:lnTo>
                  <a:lnTo>
                    <a:pt x="57912" y="1054353"/>
                  </a:lnTo>
                  <a:lnTo>
                    <a:pt x="58941" y="1054353"/>
                  </a:lnTo>
                  <a:lnTo>
                    <a:pt x="103505" y="978408"/>
                  </a:lnTo>
                  <a:lnTo>
                    <a:pt x="102489" y="974471"/>
                  </a:lnTo>
                  <a:lnTo>
                    <a:pt x="96393" y="970914"/>
                  </a:lnTo>
                  <a:close/>
                </a:path>
                <a:path w="103505" h="1067435">
                  <a:moveTo>
                    <a:pt x="51593" y="1041677"/>
                  </a:moveTo>
                  <a:lnTo>
                    <a:pt x="46101" y="1051052"/>
                  </a:lnTo>
                  <a:lnTo>
                    <a:pt x="57023" y="1051052"/>
                  </a:lnTo>
                  <a:lnTo>
                    <a:pt x="51593" y="1041677"/>
                  </a:lnTo>
                  <a:close/>
                </a:path>
                <a:path w="103505" h="1067435">
                  <a:moveTo>
                    <a:pt x="57983" y="1030771"/>
                  </a:moveTo>
                  <a:lnTo>
                    <a:pt x="51593" y="1041677"/>
                  </a:lnTo>
                  <a:lnTo>
                    <a:pt x="57023" y="1051052"/>
                  </a:lnTo>
                  <a:lnTo>
                    <a:pt x="57921" y="1051052"/>
                  </a:lnTo>
                  <a:lnTo>
                    <a:pt x="57983" y="1030771"/>
                  </a:lnTo>
                  <a:close/>
                </a:path>
                <a:path w="103505" h="1067435">
                  <a:moveTo>
                    <a:pt x="48387" y="0"/>
                  </a:moveTo>
                  <a:lnTo>
                    <a:pt x="45282" y="1030781"/>
                  </a:lnTo>
                  <a:lnTo>
                    <a:pt x="51593" y="1041677"/>
                  </a:lnTo>
                  <a:lnTo>
                    <a:pt x="57983" y="1030771"/>
                  </a:lnTo>
                  <a:lnTo>
                    <a:pt x="61087" y="126"/>
                  </a:lnTo>
                  <a:lnTo>
                    <a:pt x="48387" y="0"/>
                  </a:lnTo>
                  <a:close/>
                </a:path>
              </a:pathLst>
            </a:custGeom>
            <a:solidFill>
              <a:srgbClr val="5F9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175" y="2571114"/>
            <a:ext cx="4253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End of Chapter</a:t>
            </a:r>
            <a:r>
              <a:rPr sz="4400" spc="-80" dirty="0"/>
              <a:t> </a:t>
            </a:r>
            <a:r>
              <a:rPr sz="4400" dirty="0"/>
              <a:t>1</a:t>
            </a:r>
            <a:endParaRPr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692275" y="4581525"/>
            <a:ext cx="5399405" cy="1254125"/>
          </a:xfrm>
          <a:prstGeom prst="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548640" marR="481330">
              <a:lnSpc>
                <a:spcPct val="80000"/>
              </a:lnSpc>
              <a:spcBef>
                <a:spcPts val="300"/>
              </a:spcBef>
            </a:pPr>
            <a:r>
              <a:rPr sz="2300" dirty="0">
                <a:solidFill>
                  <a:srgbClr val="000066"/>
                </a:solidFill>
                <a:latin typeface="Arial"/>
                <a:cs typeface="Arial"/>
              </a:rPr>
              <a:t>Someone who plans and makes  decision , organizes ,leads and  controls human, financial</a:t>
            </a:r>
            <a:r>
              <a:rPr sz="2300" spc="-1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000066"/>
                </a:solidFill>
                <a:latin typeface="Arial"/>
                <a:cs typeface="Arial"/>
              </a:rPr>
              <a:t>physical  and information</a:t>
            </a:r>
            <a:r>
              <a:rPr sz="2300" spc="-1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000066"/>
                </a:solidFill>
                <a:latin typeface="Arial"/>
                <a:cs typeface="Arial"/>
              </a:rPr>
              <a:t>resources.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96053" y="3938904"/>
            <a:ext cx="132715" cy="132715"/>
            <a:chOff x="4496053" y="3938904"/>
            <a:chExt cx="132715" cy="132715"/>
          </a:xfrm>
        </p:grpSpPr>
        <p:sp>
          <p:nvSpPr>
            <p:cNvPr id="12" name="object 12"/>
            <p:cNvSpPr/>
            <p:nvPr/>
          </p:nvSpPr>
          <p:spPr>
            <a:xfrm>
              <a:off x="4502403" y="3945254"/>
              <a:ext cx="120015" cy="12001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96053" y="3938904"/>
              <a:ext cx="132715" cy="13271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799965" y="3504184"/>
            <a:ext cx="252729" cy="252729"/>
            <a:chOff x="4799965" y="3504184"/>
            <a:chExt cx="252729" cy="252729"/>
          </a:xfrm>
        </p:grpSpPr>
        <p:sp>
          <p:nvSpPr>
            <p:cNvPr id="15" name="object 15"/>
            <p:cNvSpPr/>
            <p:nvPr/>
          </p:nvSpPr>
          <p:spPr>
            <a:xfrm>
              <a:off x="4806315" y="3510534"/>
              <a:ext cx="239902" cy="23990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799965" y="3504184"/>
              <a:ext cx="252602" cy="25260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5187569" y="2983357"/>
            <a:ext cx="372745" cy="372745"/>
            <a:chOff x="5187569" y="2983357"/>
            <a:chExt cx="372745" cy="372745"/>
          </a:xfrm>
        </p:grpSpPr>
        <p:sp>
          <p:nvSpPr>
            <p:cNvPr id="18" name="object 18"/>
            <p:cNvSpPr/>
            <p:nvPr/>
          </p:nvSpPr>
          <p:spPr>
            <a:xfrm>
              <a:off x="5193919" y="2989707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831" y="0"/>
                  </a:moveTo>
                  <a:lnTo>
                    <a:pt x="132027" y="6424"/>
                  </a:lnTo>
                  <a:lnTo>
                    <a:pt x="89069" y="24558"/>
                  </a:lnTo>
                  <a:lnTo>
                    <a:pt x="52673" y="52689"/>
                  </a:lnTo>
                  <a:lnTo>
                    <a:pt x="24553" y="89106"/>
                  </a:lnTo>
                  <a:lnTo>
                    <a:pt x="6424" y="132100"/>
                  </a:lnTo>
                  <a:lnTo>
                    <a:pt x="0" y="179958"/>
                  </a:lnTo>
                  <a:lnTo>
                    <a:pt x="6424" y="227763"/>
                  </a:lnTo>
                  <a:lnTo>
                    <a:pt x="24553" y="270721"/>
                  </a:lnTo>
                  <a:lnTo>
                    <a:pt x="52673" y="307117"/>
                  </a:lnTo>
                  <a:lnTo>
                    <a:pt x="89069" y="335237"/>
                  </a:lnTo>
                  <a:lnTo>
                    <a:pt x="132027" y="353366"/>
                  </a:lnTo>
                  <a:lnTo>
                    <a:pt x="179831" y="359790"/>
                  </a:lnTo>
                  <a:lnTo>
                    <a:pt x="227690" y="353366"/>
                  </a:lnTo>
                  <a:lnTo>
                    <a:pt x="270684" y="335237"/>
                  </a:lnTo>
                  <a:lnTo>
                    <a:pt x="307101" y="307117"/>
                  </a:lnTo>
                  <a:lnTo>
                    <a:pt x="335232" y="270721"/>
                  </a:lnTo>
                  <a:lnTo>
                    <a:pt x="353366" y="227763"/>
                  </a:lnTo>
                  <a:lnTo>
                    <a:pt x="359790" y="179958"/>
                  </a:lnTo>
                  <a:lnTo>
                    <a:pt x="353366" y="132100"/>
                  </a:lnTo>
                  <a:lnTo>
                    <a:pt x="335232" y="89106"/>
                  </a:lnTo>
                  <a:lnTo>
                    <a:pt x="307101" y="52689"/>
                  </a:lnTo>
                  <a:lnTo>
                    <a:pt x="270684" y="24558"/>
                  </a:lnTo>
                  <a:lnTo>
                    <a:pt x="227690" y="6424"/>
                  </a:lnTo>
                  <a:lnTo>
                    <a:pt x="179831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93919" y="2989707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359790" y="179958"/>
                  </a:moveTo>
                  <a:lnTo>
                    <a:pt x="353366" y="227763"/>
                  </a:lnTo>
                  <a:lnTo>
                    <a:pt x="335232" y="270721"/>
                  </a:lnTo>
                  <a:lnTo>
                    <a:pt x="307101" y="307117"/>
                  </a:lnTo>
                  <a:lnTo>
                    <a:pt x="270684" y="335237"/>
                  </a:lnTo>
                  <a:lnTo>
                    <a:pt x="227690" y="353366"/>
                  </a:lnTo>
                  <a:lnTo>
                    <a:pt x="179831" y="359790"/>
                  </a:lnTo>
                  <a:lnTo>
                    <a:pt x="132027" y="353366"/>
                  </a:lnTo>
                  <a:lnTo>
                    <a:pt x="89069" y="335237"/>
                  </a:lnTo>
                  <a:lnTo>
                    <a:pt x="52673" y="307117"/>
                  </a:lnTo>
                  <a:lnTo>
                    <a:pt x="24553" y="270721"/>
                  </a:lnTo>
                  <a:lnTo>
                    <a:pt x="6424" y="227763"/>
                  </a:lnTo>
                  <a:lnTo>
                    <a:pt x="0" y="179958"/>
                  </a:lnTo>
                  <a:lnTo>
                    <a:pt x="6424" y="132100"/>
                  </a:lnTo>
                  <a:lnTo>
                    <a:pt x="24553" y="89106"/>
                  </a:lnTo>
                  <a:lnTo>
                    <a:pt x="52673" y="52689"/>
                  </a:lnTo>
                  <a:lnTo>
                    <a:pt x="89069" y="24558"/>
                  </a:lnTo>
                  <a:lnTo>
                    <a:pt x="132027" y="6424"/>
                  </a:lnTo>
                  <a:lnTo>
                    <a:pt x="179831" y="0"/>
                  </a:lnTo>
                  <a:lnTo>
                    <a:pt x="227690" y="6424"/>
                  </a:lnTo>
                  <a:lnTo>
                    <a:pt x="270684" y="24558"/>
                  </a:lnTo>
                  <a:lnTo>
                    <a:pt x="307101" y="52689"/>
                  </a:lnTo>
                  <a:lnTo>
                    <a:pt x="335232" y="89106"/>
                  </a:lnTo>
                  <a:lnTo>
                    <a:pt x="353366" y="132100"/>
                  </a:lnTo>
                  <a:lnTo>
                    <a:pt x="359790" y="179958"/>
                  </a:lnTo>
                  <a:close/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4707263" y="766363"/>
            <a:ext cx="3905250" cy="2172335"/>
            <a:chOff x="4707263" y="766363"/>
            <a:chExt cx="3905250" cy="2172335"/>
          </a:xfrm>
        </p:grpSpPr>
        <p:sp>
          <p:nvSpPr>
            <p:cNvPr id="21" name="object 21"/>
            <p:cNvSpPr/>
            <p:nvPr/>
          </p:nvSpPr>
          <p:spPr>
            <a:xfrm>
              <a:off x="4713613" y="772713"/>
              <a:ext cx="3892550" cy="2159635"/>
            </a:xfrm>
            <a:custGeom>
              <a:avLst/>
              <a:gdLst/>
              <a:ahLst/>
              <a:cxnLst/>
              <a:rect l="l" t="t" r="r" b="b"/>
              <a:pathLst>
                <a:path w="3892550" h="2159635">
                  <a:moveTo>
                    <a:pt x="2495955" y="1954738"/>
                  </a:moveTo>
                  <a:lnTo>
                    <a:pt x="1486018" y="1954738"/>
                  </a:lnTo>
                  <a:lnTo>
                    <a:pt x="1517061" y="1986863"/>
                  </a:lnTo>
                  <a:lnTo>
                    <a:pt x="1551453" y="2016670"/>
                  </a:lnTo>
                  <a:lnTo>
                    <a:pt x="1588962" y="2044030"/>
                  </a:lnTo>
                  <a:lnTo>
                    <a:pt x="1629354" y="2068816"/>
                  </a:lnTo>
                  <a:lnTo>
                    <a:pt x="1672395" y="2090898"/>
                  </a:lnTo>
                  <a:lnTo>
                    <a:pt x="1717851" y="2110150"/>
                  </a:lnTo>
                  <a:lnTo>
                    <a:pt x="1765489" y="2126443"/>
                  </a:lnTo>
                  <a:lnTo>
                    <a:pt x="1815075" y="2139650"/>
                  </a:lnTo>
                  <a:lnTo>
                    <a:pt x="1865900" y="2149541"/>
                  </a:lnTo>
                  <a:lnTo>
                    <a:pt x="1916798" y="2156013"/>
                  </a:lnTo>
                  <a:lnTo>
                    <a:pt x="1967540" y="2159160"/>
                  </a:lnTo>
                  <a:lnTo>
                    <a:pt x="2017900" y="2159072"/>
                  </a:lnTo>
                  <a:lnTo>
                    <a:pt x="2067650" y="2155843"/>
                  </a:lnTo>
                  <a:lnTo>
                    <a:pt x="2116682" y="2149541"/>
                  </a:lnTo>
                  <a:lnTo>
                    <a:pt x="2164410" y="2140327"/>
                  </a:lnTo>
                  <a:lnTo>
                    <a:pt x="2210966" y="2128225"/>
                  </a:lnTo>
                  <a:lnTo>
                    <a:pt x="2256002" y="2113349"/>
                  </a:lnTo>
                  <a:lnTo>
                    <a:pt x="2299291" y="2095791"/>
                  </a:lnTo>
                  <a:lnTo>
                    <a:pt x="2340606" y="2075645"/>
                  </a:lnTo>
                  <a:lnTo>
                    <a:pt x="2379719" y="2053001"/>
                  </a:lnTo>
                  <a:lnTo>
                    <a:pt x="2416403" y="2027952"/>
                  </a:lnTo>
                  <a:lnTo>
                    <a:pt x="2450430" y="2000591"/>
                  </a:lnTo>
                  <a:lnTo>
                    <a:pt x="2481573" y="1971008"/>
                  </a:lnTo>
                  <a:lnTo>
                    <a:pt x="2495955" y="1954738"/>
                  </a:lnTo>
                  <a:close/>
                </a:path>
                <a:path w="3892550" h="2159635">
                  <a:moveTo>
                    <a:pt x="3230560" y="1765127"/>
                  </a:moveTo>
                  <a:lnTo>
                    <a:pt x="525263" y="1765127"/>
                  </a:lnTo>
                  <a:lnTo>
                    <a:pt x="530089" y="1771477"/>
                  </a:lnTo>
                  <a:lnTo>
                    <a:pt x="560967" y="1807613"/>
                  </a:lnTo>
                  <a:lnTo>
                    <a:pt x="591961" y="1838447"/>
                  </a:lnTo>
                  <a:lnTo>
                    <a:pt x="625429" y="1867118"/>
                  </a:lnTo>
                  <a:lnTo>
                    <a:pt x="661185" y="1893593"/>
                  </a:lnTo>
                  <a:lnTo>
                    <a:pt x="699046" y="1917836"/>
                  </a:lnTo>
                  <a:lnTo>
                    <a:pt x="738827" y="1939812"/>
                  </a:lnTo>
                  <a:lnTo>
                    <a:pt x="780344" y="1959487"/>
                  </a:lnTo>
                  <a:lnTo>
                    <a:pt x="823411" y="1976826"/>
                  </a:lnTo>
                  <a:lnTo>
                    <a:pt x="867846" y="1991793"/>
                  </a:lnTo>
                  <a:lnTo>
                    <a:pt x="913464" y="2004355"/>
                  </a:lnTo>
                  <a:lnTo>
                    <a:pt x="960080" y="2014475"/>
                  </a:lnTo>
                  <a:lnTo>
                    <a:pt x="1007509" y="2022120"/>
                  </a:lnTo>
                  <a:lnTo>
                    <a:pt x="1055569" y="2027255"/>
                  </a:lnTo>
                  <a:lnTo>
                    <a:pt x="1104073" y="2029844"/>
                  </a:lnTo>
                  <a:lnTo>
                    <a:pt x="1152839" y="2029852"/>
                  </a:lnTo>
                  <a:lnTo>
                    <a:pt x="1201681" y="2027246"/>
                  </a:lnTo>
                  <a:lnTo>
                    <a:pt x="1250415" y="2021989"/>
                  </a:lnTo>
                  <a:lnTo>
                    <a:pt x="1298858" y="2014048"/>
                  </a:lnTo>
                  <a:lnTo>
                    <a:pt x="1346823" y="2003387"/>
                  </a:lnTo>
                  <a:lnTo>
                    <a:pt x="1394128" y="1989972"/>
                  </a:lnTo>
                  <a:lnTo>
                    <a:pt x="1440588" y="1973767"/>
                  </a:lnTo>
                  <a:lnTo>
                    <a:pt x="1486018" y="1954738"/>
                  </a:lnTo>
                  <a:lnTo>
                    <a:pt x="2495955" y="1954738"/>
                  </a:lnTo>
                  <a:lnTo>
                    <a:pt x="2509605" y="1939296"/>
                  </a:lnTo>
                  <a:lnTo>
                    <a:pt x="2534298" y="1905548"/>
                  </a:lnTo>
                  <a:lnTo>
                    <a:pt x="2555424" y="1869855"/>
                  </a:lnTo>
                  <a:lnTo>
                    <a:pt x="2572757" y="1832310"/>
                  </a:lnTo>
                  <a:lnTo>
                    <a:pt x="3123205" y="1832310"/>
                  </a:lnTo>
                  <a:lnTo>
                    <a:pt x="3136074" y="1826512"/>
                  </a:lnTo>
                  <a:lnTo>
                    <a:pt x="3176392" y="1804122"/>
                  </a:lnTo>
                  <a:lnTo>
                    <a:pt x="3213631" y="1778970"/>
                  </a:lnTo>
                  <a:lnTo>
                    <a:pt x="3230560" y="1765127"/>
                  </a:lnTo>
                  <a:close/>
                </a:path>
                <a:path w="3892550" h="2159635">
                  <a:moveTo>
                    <a:pt x="3123205" y="1832310"/>
                  </a:moveTo>
                  <a:lnTo>
                    <a:pt x="2572757" y="1832310"/>
                  </a:lnTo>
                  <a:lnTo>
                    <a:pt x="2614513" y="1850004"/>
                  </a:lnTo>
                  <a:lnTo>
                    <a:pt x="2658054" y="1864685"/>
                  </a:lnTo>
                  <a:lnTo>
                    <a:pt x="2703091" y="1876284"/>
                  </a:lnTo>
                  <a:lnTo>
                    <a:pt x="2749334" y="1884728"/>
                  </a:lnTo>
                  <a:lnTo>
                    <a:pt x="2796495" y="1889948"/>
                  </a:lnTo>
                  <a:lnTo>
                    <a:pt x="2844283" y="1891873"/>
                  </a:lnTo>
                  <a:lnTo>
                    <a:pt x="2897535" y="1890172"/>
                  </a:lnTo>
                  <a:lnTo>
                    <a:pt x="2949290" y="1884532"/>
                  </a:lnTo>
                  <a:lnTo>
                    <a:pt x="2999285" y="1875150"/>
                  </a:lnTo>
                  <a:lnTo>
                    <a:pt x="3047257" y="1862222"/>
                  </a:lnTo>
                  <a:lnTo>
                    <a:pt x="3092941" y="1845944"/>
                  </a:lnTo>
                  <a:lnTo>
                    <a:pt x="3123205" y="1832310"/>
                  </a:lnTo>
                  <a:close/>
                </a:path>
                <a:path w="3892550" h="2159635">
                  <a:moveTo>
                    <a:pt x="975278" y="189672"/>
                  </a:moveTo>
                  <a:lnTo>
                    <a:pt x="924727" y="190051"/>
                  </a:lnTo>
                  <a:lnTo>
                    <a:pt x="874132" y="193629"/>
                  </a:lnTo>
                  <a:lnTo>
                    <a:pt x="819651" y="201120"/>
                  </a:lnTo>
                  <a:lnTo>
                    <a:pt x="767199" y="212083"/>
                  </a:lnTo>
                  <a:lnTo>
                    <a:pt x="716960" y="226335"/>
                  </a:lnTo>
                  <a:lnTo>
                    <a:pt x="669118" y="243694"/>
                  </a:lnTo>
                  <a:lnTo>
                    <a:pt x="623857" y="263977"/>
                  </a:lnTo>
                  <a:lnTo>
                    <a:pt x="581360" y="287002"/>
                  </a:lnTo>
                  <a:lnTo>
                    <a:pt x="541810" y="312586"/>
                  </a:lnTo>
                  <a:lnTo>
                    <a:pt x="505392" y="340545"/>
                  </a:lnTo>
                  <a:lnTo>
                    <a:pt x="472289" y="370699"/>
                  </a:lnTo>
                  <a:lnTo>
                    <a:pt x="442683" y="402863"/>
                  </a:lnTo>
                  <a:lnTo>
                    <a:pt x="416760" y="436855"/>
                  </a:lnTo>
                  <a:lnTo>
                    <a:pt x="394703" y="472493"/>
                  </a:lnTo>
                  <a:lnTo>
                    <a:pt x="376694" y="509593"/>
                  </a:lnTo>
                  <a:lnTo>
                    <a:pt x="362918" y="547974"/>
                  </a:lnTo>
                  <a:lnTo>
                    <a:pt x="353559" y="587452"/>
                  </a:lnTo>
                  <a:lnTo>
                    <a:pt x="348799" y="627846"/>
                  </a:lnTo>
                  <a:lnTo>
                    <a:pt x="348823" y="668971"/>
                  </a:lnTo>
                  <a:lnTo>
                    <a:pt x="353813" y="710646"/>
                  </a:lnTo>
                  <a:lnTo>
                    <a:pt x="350511" y="717377"/>
                  </a:lnTo>
                  <a:lnTo>
                    <a:pt x="298320" y="724179"/>
                  </a:lnTo>
                  <a:lnTo>
                    <a:pt x="248383" y="736120"/>
                  </a:lnTo>
                  <a:lnTo>
                    <a:pt x="201292" y="752910"/>
                  </a:lnTo>
                  <a:lnTo>
                    <a:pt x="157637" y="774261"/>
                  </a:lnTo>
                  <a:lnTo>
                    <a:pt x="118011" y="799884"/>
                  </a:lnTo>
                  <a:lnTo>
                    <a:pt x="83003" y="829491"/>
                  </a:lnTo>
                  <a:lnTo>
                    <a:pt x="53204" y="862792"/>
                  </a:lnTo>
                  <a:lnTo>
                    <a:pt x="27673" y="902308"/>
                  </a:lnTo>
                  <a:lnTo>
                    <a:pt x="10439" y="943198"/>
                  </a:lnTo>
                  <a:lnTo>
                    <a:pt x="1287" y="984834"/>
                  </a:lnTo>
                  <a:lnTo>
                    <a:pt x="0" y="1026586"/>
                  </a:lnTo>
                  <a:lnTo>
                    <a:pt x="6361" y="1067826"/>
                  </a:lnTo>
                  <a:lnTo>
                    <a:pt x="20154" y="1107926"/>
                  </a:lnTo>
                  <a:lnTo>
                    <a:pt x="41164" y="1146257"/>
                  </a:lnTo>
                  <a:lnTo>
                    <a:pt x="69173" y="1182191"/>
                  </a:lnTo>
                  <a:lnTo>
                    <a:pt x="103964" y="1215098"/>
                  </a:lnTo>
                  <a:lnTo>
                    <a:pt x="145323" y="1244350"/>
                  </a:lnTo>
                  <a:lnTo>
                    <a:pt x="193031" y="1269319"/>
                  </a:lnTo>
                  <a:lnTo>
                    <a:pt x="157064" y="1302887"/>
                  </a:lnTo>
                  <a:lnTo>
                    <a:pt x="128219" y="1339663"/>
                  </a:lnTo>
                  <a:lnTo>
                    <a:pt x="106783" y="1378999"/>
                  </a:lnTo>
                  <a:lnTo>
                    <a:pt x="93040" y="1420251"/>
                  </a:lnTo>
                  <a:lnTo>
                    <a:pt x="87277" y="1462773"/>
                  </a:lnTo>
                  <a:lnTo>
                    <a:pt x="89780" y="1505920"/>
                  </a:lnTo>
                  <a:lnTo>
                    <a:pt x="99547" y="1545453"/>
                  </a:lnTo>
                  <a:lnTo>
                    <a:pt x="115865" y="1582755"/>
                  </a:lnTo>
                  <a:lnTo>
                    <a:pt x="138215" y="1617519"/>
                  </a:lnTo>
                  <a:lnTo>
                    <a:pt x="166079" y="1649435"/>
                  </a:lnTo>
                  <a:lnTo>
                    <a:pt x="198939" y="1678193"/>
                  </a:lnTo>
                  <a:lnTo>
                    <a:pt x="236275" y="1703484"/>
                  </a:lnTo>
                  <a:lnTo>
                    <a:pt x="277569" y="1725000"/>
                  </a:lnTo>
                  <a:lnTo>
                    <a:pt x="322303" y="1742431"/>
                  </a:lnTo>
                  <a:lnTo>
                    <a:pt x="369958" y="1755469"/>
                  </a:lnTo>
                  <a:lnTo>
                    <a:pt x="420016" y="1763803"/>
                  </a:lnTo>
                  <a:lnTo>
                    <a:pt x="471957" y="1767126"/>
                  </a:lnTo>
                  <a:lnTo>
                    <a:pt x="525263" y="1765127"/>
                  </a:lnTo>
                  <a:lnTo>
                    <a:pt x="3230560" y="1765127"/>
                  </a:lnTo>
                  <a:lnTo>
                    <a:pt x="3277817" y="1721165"/>
                  </a:lnTo>
                  <a:lnTo>
                    <a:pt x="3304237" y="1688903"/>
                  </a:lnTo>
                  <a:lnTo>
                    <a:pt x="3326522" y="1654665"/>
                  </a:lnTo>
                  <a:lnTo>
                    <a:pt x="3344410" y="1618644"/>
                  </a:lnTo>
                  <a:lnTo>
                    <a:pt x="3357636" y="1581039"/>
                  </a:lnTo>
                  <a:lnTo>
                    <a:pt x="3365936" y="1542044"/>
                  </a:lnTo>
                  <a:lnTo>
                    <a:pt x="3369047" y="1501856"/>
                  </a:lnTo>
                  <a:lnTo>
                    <a:pt x="3420418" y="1494610"/>
                  </a:lnTo>
                  <a:lnTo>
                    <a:pt x="3470596" y="1484104"/>
                  </a:lnTo>
                  <a:lnTo>
                    <a:pt x="3519320" y="1470423"/>
                  </a:lnTo>
                  <a:lnTo>
                    <a:pt x="3566330" y="1453652"/>
                  </a:lnTo>
                  <a:lnTo>
                    <a:pt x="3611365" y="1433876"/>
                  </a:lnTo>
                  <a:lnTo>
                    <a:pt x="3654162" y="1411178"/>
                  </a:lnTo>
                  <a:lnTo>
                    <a:pt x="3696661" y="1384148"/>
                  </a:lnTo>
                  <a:lnTo>
                    <a:pt x="3735103" y="1354859"/>
                  </a:lnTo>
                  <a:lnTo>
                    <a:pt x="3769449" y="1323538"/>
                  </a:lnTo>
                  <a:lnTo>
                    <a:pt x="3799660" y="1290413"/>
                  </a:lnTo>
                  <a:lnTo>
                    <a:pt x="3825696" y="1255713"/>
                  </a:lnTo>
                  <a:lnTo>
                    <a:pt x="3847518" y="1219667"/>
                  </a:lnTo>
                  <a:lnTo>
                    <a:pt x="3865086" y="1182501"/>
                  </a:lnTo>
                  <a:lnTo>
                    <a:pt x="3878360" y="1144445"/>
                  </a:lnTo>
                  <a:lnTo>
                    <a:pt x="3887303" y="1105727"/>
                  </a:lnTo>
                  <a:lnTo>
                    <a:pt x="3891873" y="1066575"/>
                  </a:lnTo>
                  <a:lnTo>
                    <a:pt x="3891962" y="1026586"/>
                  </a:lnTo>
                  <a:lnTo>
                    <a:pt x="3887739" y="987882"/>
                  </a:lnTo>
                  <a:lnTo>
                    <a:pt x="3878956" y="948798"/>
                  </a:lnTo>
                  <a:lnTo>
                    <a:pt x="3865643" y="910193"/>
                  </a:lnTo>
                  <a:lnTo>
                    <a:pt x="3847761" y="872295"/>
                  </a:lnTo>
                  <a:lnTo>
                    <a:pt x="3825270" y="835333"/>
                  </a:lnTo>
                  <a:lnTo>
                    <a:pt x="3798131" y="799535"/>
                  </a:lnTo>
                  <a:lnTo>
                    <a:pt x="3766303" y="765129"/>
                  </a:lnTo>
                  <a:lnTo>
                    <a:pt x="3772612" y="753417"/>
                  </a:lnTo>
                  <a:lnTo>
                    <a:pt x="3788274" y="717377"/>
                  </a:lnTo>
                  <a:lnTo>
                    <a:pt x="3799855" y="675838"/>
                  </a:lnTo>
                  <a:lnTo>
                    <a:pt x="3804940" y="634446"/>
                  </a:lnTo>
                  <a:lnTo>
                    <a:pt x="3803782" y="593538"/>
                  </a:lnTo>
                  <a:lnTo>
                    <a:pt x="3796633" y="553446"/>
                  </a:lnTo>
                  <a:lnTo>
                    <a:pt x="3783748" y="514507"/>
                  </a:lnTo>
                  <a:lnTo>
                    <a:pt x="3765378" y="477054"/>
                  </a:lnTo>
                  <a:lnTo>
                    <a:pt x="3741777" y="441422"/>
                  </a:lnTo>
                  <a:lnTo>
                    <a:pt x="3713197" y="407946"/>
                  </a:lnTo>
                  <a:lnTo>
                    <a:pt x="3679892" y="376960"/>
                  </a:lnTo>
                  <a:lnTo>
                    <a:pt x="3642115" y="348799"/>
                  </a:lnTo>
                  <a:lnTo>
                    <a:pt x="3600119" y="323798"/>
                  </a:lnTo>
                  <a:lnTo>
                    <a:pt x="3554156" y="302291"/>
                  </a:lnTo>
                  <a:lnTo>
                    <a:pt x="3504480" y="284613"/>
                  </a:lnTo>
                  <a:lnTo>
                    <a:pt x="3451343" y="271099"/>
                  </a:lnTo>
                  <a:lnTo>
                    <a:pt x="3445078" y="252430"/>
                  </a:lnTo>
                  <a:lnTo>
                    <a:pt x="1263260" y="252430"/>
                  </a:lnTo>
                  <a:lnTo>
                    <a:pt x="1218375" y="234422"/>
                  </a:lnTo>
                  <a:lnTo>
                    <a:pt x="1171902" y="219382"/>
                  </a:lnTo>
                  <a:lnTo>
                    <a:pt x="1124098" y="207348"/>
                  </a:lnTo>
                  <a:lnTo>
                    <a:pt x="1075221" y="198360"/>
                  </a:lnTo>
                  <a:lnTo>
                    <a:pt x="1025529" y="192455"/>
                  </a:lnTo>
                  <a:lnTo>
                    <a:pt x="975278" y="189672"/>
                  </a:lnTo>
                  <a:close/>
                </a:path>
                <a:path w="3892550" h="2159635">
                  <a:moveTo>
                    <a:pt x="1667581" y="59851"/>
                  </a:moveTo>
                  <a:lnTo>
                    <a:pt x="1618487" y="63314"/>
                  </a:lnTo>
                  <a:lnTo>
                    <a:pt x="1570261" y="70531"/>
                  </a:lnTo>
                  <a:lnTo>
                    <a:pt x="1523300" y="81411"/>
                  </a:lnTo>
                  <a:lnTo>
                    <a:pt x="1478000" y="95862"/>
                  </a:lnTo>
                  <a:lnTo>
                    <a:pt x="1434757" y="113793"/>
                  </a:lnTo>
                  <a:lnTo>
                    <a:pt x="1393968" y="135111"/>
                  </a:lnTo>
                  <a:lnTo>
                    <a:pt x="1356027" y="159726"/>
                  </a:lnTo>
                  <a:lnTo>
                    <a:pt x="1321332" y="187545"/>
                  </a:lnTo>
                  <a:lnTo>
                    <a:pt x="1290278" y="218477"/>
                  </a:lnTo>
                  <a:lnTo>
                    <a:pt x="1263260" y="252430"/>
                  </a:lnTo>
                  <a:lnTo>
                    <a:pt x="3445078" y="252430"/>
                  </a:lnTo>
                  <a:lnTo>
                    <a:pt x="3436496" y="226859"/>
                  </a:lnTo>
                  <a:lnTo>
                    <a:pt x="3413881" y="184887"/>
                  </a:lnTo>
                  <a:lnTo>
                    <a:pt x="3397930" y="164038"/>
                  </a:lnTo>
                  <a:lnTo>
                    <a:pt x="2023736" y="164038"/>
                  </a:lnTo>
                  <a:lnTo>
                    <a:pt x="1998134" y="146282"/>
                  </a:lnTo>
                  <a:lnTo>
                    <a:pt x="1942262" y="115246"/>
                  </a:lnTo>
                  <a:lnTo>
                    <a:pt x="1864731" y="85377"/>
                  </a:lnTo>
                  <a:lnTo>
                    <a:pt x="1816120" y="72906"/>
                  </a:lnTo>
                  <a:lnTo>
                    <a:pt x="1766794" y="64555"/>
                  </a:lnTo>
                  <a:lnTo>
                    <a:pt x="1717149" y="60234"/>
                  </a:lnTo>
                  <a:lnTo>
                    <a:pt x="1667581" y="59851"/>
                  </a:lnTo>
                  <a:close/>
                </a:path>
                <a:path w="3892550" h="2159635">
                  <a:moveTo>
                    <a:pt x="2400033" y="0"/>
                  </a:moveTo>
                  <a:lnTo>
                    <a:pt x="2349243" y="99"/>
                  </a:lnTo>
                  <a:lnTo>
                    <a:pt x="2299299" y="5091"/>
                  </a:lnTo>
                  <a:lnTo>
                    <a:pt x="2250666" y="14844"/>
                  </a:lnTo>
                  <a:lnTo>
                    <a:pt x="2204162" y="29152"/>
                  </a:lnTo>
                  <a:lnTo>
                    <a:pt x="2160261" y="47903"/>
                  </a:lnTo>
                  <a:lnTo>
                    <a:pt x="2119641" y="70925"/>
                  </a:lnTo>
                  <a:lnTo>
                    <a:pt x="2082929" y="98060"/>
                  </a:lnTo>
                  <a:lnTo>
                    <a:pt x="2050752" y="129150"/>
                  </a:lnTo>
                  <a:lnTo>
                    <a:pt x="2023736" y="164038"/>
                  </a:lnTo>
                  <a:lnTo>
                    <a:pt x="3397930" y="164038"/>
                  </a:lnTo>
                  <a:lnTo>
                    <a:pt x="3383934" y="145744"/>
                  </a:lnTo>
                  <a:lnTo>
                    <a:pt x="3353705" y="116413"/>
                  </a:lnTo>
                  <a:lnTo>
                    <a:pt x="2687692" y="116413"/>
                  </a:lnTo>
                  <a:lnTo>
                    <a:pt x="2658459" y="90660"/>
                  </a:lnTo>
                  <a:lnTo>
                    <a:pt x="2625653" y="67645"/>
                  </a:lnTo>
                  <a:lnTo>
                    <a:pt x="2589609" y="47583"/>
                  </a:lnTo>
                  <a:lnTo>
                    <a:pt x="2550659" y="30688"/>
                  </a:lnTo>
                  <a:lnTo>
                    <a:pt x="2501350" y="15139"/>
                  </a:lnTo>
                  <a:lnTo>
                    <a:pt x="2450933" y="4962"/>
                  </a:lnTo>
                  <a:lnTo>
                    <a:pt x="2400033" y="0"/>
                  </a:lnTo>
                  <a:close/>
                </a:path>
                <a:path w="3892550" h="2159635">
                  <a:moveTo>
                    <a:pt x="3033125" y="99"/>
                  </a:moveTo>
                  <a:lnTo>
                    <a:pt x="2985206" y="1097"/>
                  </a:lnTo>
                  <a:lnTo>
                    <a:pt x="2937716" y="6022"/>
                  </a:lnTo>
                  <a:lnTo>
                    <a:pt x="2891118" y="14844"/>
                  </a:lnTo>
                  <a:lnTo>
                    <a:pt x="2845875" y="27536"/>
                  </a:lnTo>
                  <a:lnTo>
                    <a:pt x="2802449" y="44067"/>
                  </a:lnTo>
                  <a:lnTo>
                    <a:pt x="2761301" y="64410"/>
                  </a:lnTo>
                  <a:lnTo>
                    <a:pt x="2722895" y="88535"/>
                  </a:lnTo>
                  <a:lnTo>
                    <a:pt x="2687692" y="116413"/>
                  </a:lnTo>
                  <a:lnTo>
                    <a:pt x="3353705" y="116413"/>
                  </a:lnTo>
                  <a:lnTo>
                    <a:pt x="3303769" y="78186"/>
                  </a:lnTo>
                  <a:lnTo>
                    <a:pt x="3262982" y="55018"/>
                  </a:lnTo>
                  <a:lnTo>
                    <a:pt x="3219851" y="35950"/>
                  </a:lnTo>
                  <a:lnTo>
                    <a:pt x="3174837" y="20953"/>
                  </a:lnTo>
                  <a:lnTo>
                    <a:pt x="3128403" y="9998"/>
                  </a:lnTo>
                  <a:lnTo>
                    <a:pt x="3081011" y="3056"/>
                  </a:lnTo>
                  <a:lnTo>
                    <a:pt x="3033125" y="99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13613" y="772713"/>
              <a:ext cx="3892550" cy="2159635"/>
            </a:xfrm>
            <a:custGeom>
              <a:avLst/>
              <a:gdLst/>
              <a:ahLst/>
              <a:cxnLst/>
              <a:rect l="l" t="t" r="r" b="b"/>
              <a:pathLst>
                <a:path w="3892550" h="2159635">
                  <a:moveTo>
                    <a:pt x="353813" y="710646"/>
                  </a:moveTo>
                  <a:lnTo>
                    <a:pt x="348823" y="668971"/>
                  </a:lnTo>
                  <a:lnTo>
                    <a:pt x="348799" y="627846"/>
                  </a:lnTo>
                  <a:lnTo>
                    <a:pt x="353559" y="587452"/>
                  </a:lnTo>
                  <a:lnTo>
                    <a:pt x="362918" y="547974"/>
                  </a:lnTo>
                  <a:lnTo>
                    <a:pt x="376694" y="509593"/>
                  </a:lnTo>
                  <a:lnTo>
                    <a:pt x="394703" y="472493"/>
                  </a:lnTo>
                  <a:lnTo>
                    <a:pt x="416760" y="436855"/>
                  </a:lnTo>
                  <a:lnTo>
                    <a:pt x="442683" y="402863"/>
                  </a:lnTo>
                  <a:lnTo>
                    <a:pt x="472289" y="370699"/>
                  </a:lnTo>
                  <a:lnTo>
                    <a:pt x="505392" y="340545"/>
                  </a:lnTo>
                  <a:lnTo>
                    <a:pt x="541810" y="312586"/>
                  </a:lnTo>
                  <a:lnTo>
                    <a:pt x="581360" y="287002"/>
                  </a:lnTo>
                  <a:lnTo>
                    <a:pt x="623857" y="263977"/>
                  </a:lnTo>
                  <a:lnTo>
                    <a:pt x="669118" y="243694"/>
                  </a:lnTo>
                  <a:lnTo>
                    <a:pt x="716960" y="226335"/>
                  </a:lnTo>
                  <a:lnTo>
                    <a:pt x="767199" y="212083"/>
                  </a:lnTo>
                  <a:lnTo>
                    <a:pt x="819651" y="201120"/>
                  </a:lnTo>
                  <a:lnTo>
                    <a:pt x="874132" y="193629"/>
                  </a:lnTo>
                  <a:lnTo>
                    <a:pt x="924727" y="190051"/>
                  </a:lnTo>
                  <a:lnTo>
                    <a:pt x="975278" y="189672"/>
                  </a:lnTo>
                  <a:lnTo>
                    <a:pt x="1025529" y="192455"/>
                  </a:lnTo>
                  <a:lnTo>
                    <a:pt x="1075221" y="198360"/>
                  </a:lnTo>
                  <a:lnTo>
                    <a:pt x="1124098" y="207348"/>
                  </a:lnTo>
                  <a:lnTo>
                    <a:pt x="1171902" y="219382"/>
                  </a:lnTo>
                  <a:lnTo>
                    <a:pt x="1218375" y="234422"/>
                  </a:lnTo>
                  <a:lnTo>
                    <a:pt x="1263260" y="252430"/>
                  </a:lnTo>
                  <a:lnTo>
                    <a:pt x="1290278" y="218477"/>
                  </a:lnTo>
                  <a:lnTo>
                    <a:pt x="1321332" y="187545"/>
                  </a:lnTo>
                  <a:lnTo>
                    <a:pt x="1356027" y="159726"/>
                  </a:lnTo>
                  <a:lnTo>
                    <a:pt x="1393968" y="135111"/>
                  </a:lnTo>
                  <a:lnTo>
                    <a:pt x="1434757" y="113793"/>
                  </a:lnTo>
                  <a:lnTo>
                    <a:pt x="1478000" y="95862"/>
                  </a:lnTo>
                  <a:lnTo>
                    <a:pt x="1523300" y="81411"/>
                  </a:lnTo>
                  <a:lnTo>
                    <a:pt x="1570261" y="70531"/>
                  </a:lnTo>
                  <a:lnTo>
                    <a:pt x="1618487" y="63314"/>
                  </a:lnTo>
                  <a:lnTo>
                    <a:pt x="1667581" y="59851"/>
                  </a:lnTo>
                  <a:lnTo>
                    <a:pt x="1717149" y="60234"/>
                  </a:lnTo>
                  <a:lnTo>
                    <a:pt x="1766794" y="64555"/>
                  </a:lnTo>
                  <a:lnTo>
                    <a:pt x="1816120" y="72906"/>
                  </a:lnTo>
                  <a:lnTo>
                    <a:pt x="1864731" y="85377"/>
                  </a:lnTo>
                  <a:lnTo>
                    <a:pt x="1912230" y="102062"/>
                  </a:lnTo>
                  <a:lnTo>
                    <a:pt x="1970936" y="130002"/>
                  </a:lnTo>
                  <a:lnTo>
                    <a:pt x="2023736" y="164038"/>
                  </a:lnTo>
                  <a:lnTo>
                    <a:pt x="2050752" y="129150"/>
                  </a:lnTo>
                  <a:lnTo>
                    <a:pt x="2082929" y="98060"/>
                  </a:lnTo>
                  <a:lnTo>
                    <a:pt x="2119641" y="70925"/>
                  </a:lnTo>
                  <a:lnTo>
                    <a:pt x="2160261" y="47903"/>
                  </a:lnTo>
                  <a:lnTo>
                    <a:pt x="2204162" y="29152"/>
                  </a:lnTo>
                  <a:lnTo>
                    <a:pt x="2250717" y="14829"/>
                  </a:lnTo>
                  <a:lnTo>
                    <a:pt x="2299299" y="5091"/>
                  </a:lnTo>
                  <a:lnTo>
                    <a:pt x="2349280" y="95"/>
                  </a:lnTo>
                  <a:lnTo>
                    <a:pt x="2400033" y="0"/>
                  </a:lnTo>
                  <a:lnTo>
                    <a:pt x="2450933" y="4962"/>
                  </a:lnTo>
                  <a:lnTo>
                    <a:pt x="2501350" y="15139"/>
                  </a:lnTo>
                  <a:lnTo>
                    <a:pt x="2550659" y="30688"/>
                  </a:lnTo>
                  <a:lnTo>
                    <a:pt x="2589609" y="47583"/>
                  </a:lnTo>
                  <a:lnTo>
                    <a:pt x="2625653" y="67645"/>
                  </a:lnTo>
                  <a:lnTo>
                    <a:pt x="2658459" y="90660"/>
                  </a:lnTo>
                  <a:lnTo>
                    <a:pt x="2687692" y="116413"/>
                  </a:lnTo>
                  <a:lnTo>
                    <a:pt x="2722895" y="88535"/>
                  </a:lnTo>
                  <a:lnTo>
                    <a:pt x="2761301" y="64410"/>
                  </a:lnTo>
                  <a:lnTo>
                    <a:pt x="2802449" y="44067"/>
                  </a:lnTo>
                  <a:lnTo>
                    <a:pt x="2845875" y="27536"/>
                  </a:lnTo>
                  <a:lnTo>
                    <a:pt x="2891118" y="14844"/>
                  </a:lnTo>
                  <a:lnTo>
                    <a:pt x="2937716" y="6022"/>
                  </a:lnTo>
                  <a:lnTo>
                    <a:pt x="2985206" y="1097"/>
                  </a:lnTo>
                  <a:lnTo>
                    <a:pt x="3033125" y="99"/>
                  </a:lnTo>
                  <a:lnTo>
                    <a:pt x="3081011" y="3056"/>
                  </a:lnTo>
                  <a:lnTo>
                    <a:pt x="3128403" y="9998"/>
                  </a:lnTo>
                  <a:lnTo>
                    <a:pt x="3174837" y="20953"/>
                  </a:lnTo>
                  <a:lnTo>
                    <a:pt x="3219851" y="35950"/>
                  </a:lnTo>
                  <a:lnTo>
                    <a:pt x="3262982" y="55018"/>
                  </a:lnTo>
                  <a:lnTo>
                    <a:pt x="3303769" y="78186"/>
                  </a:lnTo>
                  <a:lnTo>
                    <a:pt x="3347086" y="109990"/>
                  </a:lnTo>
                  <a:lnTo>
                    <a:pt x="3383934" y="145744"/>
                  </a:lnTo>
                  <a:lnTo>
                    <a:pt x="3413881" y="184887"/>
                  </a:lnTo>
                  <a:lnTo>
                    <a:pt x="3436496" y="226859"/>
                  </a:lnTo>
                  <a:lnTo>
                    <a:pt x="3451343" y="271099"/>
                  </a:lnTo>
                  <a:lnTo>
                    <a:pt x="3504480" y="284613"/>
                  </a:lnTo>
                  <a:lnTo>
                    <a:pt x="3554156" y="302291"/>
                  </a:lnTo>
                  <a:lnTo>
                    <a:pt x="3600119" y="323798"/>
                  </a:lnTo>
                  <a:lnTo>
                    <a:pt x="3642115" y="348799"/>
                  </a:lnTo>
                  <a:lnTo>
                    <a:pt x="3679892" y="376960"/>
                  </a:lnTo>
                  <a:lnTo>
                    <a:pt x="3713197" y="407946"/>
                  </a:lnTo>
                  <a:lnTo>
                    <a:pt x="3741777" y="441422"/>
                  </a:lnTo>
                  <a:lnTo>
                    <a:pt x="3765378" y="477054"/>
                  </a:lnTo>
                  <a:lnTo>
                    <a:pt x="3783748" y="514507"/>
                  </a:lnTo>
                  <a:lnTo>
                    <a:pt x="3796633" y="553446"/>
                  </a:lnTo>
                  <a:lnTo>
                    <a:pt x="3803782" y="593538"/>
                  </a:lnTo>
                  <a:lnTo>
                    <a:pt x="3804940" y="634446"/>
                  </a:lnTo>
                  <a:lnTo>
                    <a:pt x="3799855" y="675838"/>
                  </a:lnTo>
                  <a:lnTo>
                    <a:pt x="3788274" y="717377"/>
                  </a:lnTo>
                  <a:lnTo>
                    <a:pt x="3772612" y="753417"/>
                  </a:lnTo>
                  <a:lnTo>
                    <a:pt x="3766303" y="765129"/>
                  </a:lnTo>
                  <a:lnTo>
                    <a:pt x="3798131" y="799535"/>
                  </a:lnTo>
                  <a:lnTo>
                    <a:pt x="3825270" y="835333"/>
                  </a:lnTo>
                  <a:lnTo>
                    <a:pt x="3847761" y="872295"/>
                  </a:lnTo>
                  <a:lnTo>
                    <a:pt x="3865643" y="910193"/>
                  </a:lnTo>
                  <a:lnTo>
                    <a:pt x="3878956" y="948798"/>
                  </a:lnTo>
                  <a:lnTo>
                    <a:pt x="3887739" y="987882"/>
                  </a:lnTo>
                  <a:lnTo>
                    <a:pt x="3892031" y="1027217"/>
                  </a:lnTo>
                  <a:lnTo>
                    <a:pt x="3891873" y="1066575"/>
                  </a:lnTo>
                  <a:lnTo>
                    <a:pt x="3887303" y="1105727"/>
                  </a:lnTo>
                  <a:lnTo>
                    <a:pt x="3878360" y="1144445"/>
                  </a:lnTo>
                  <a:lnTo>
                    <a:pt x="3865086" y="1182501"/>
                  </a:lnTo>
                  <a:lnTo>
                    <a:pt x="3847518" y="1219667"/>
                  </a:lnTo>
                  <a:lnTo>
                    <a:pt x="3825696" y="1255713"/>
                  </a:lnTo>
                  <a:lnTo>
                    <a:pt x="3799660" y="1290413"/>
                  </a:lnTo>
                  <a:lnTo>
                    <a:pt x="3769449" y="1323538"/>
                  </a:lnTo>
                  <a:lnTo>
                    <a:pt x="3735103" y="1354859"/>
                  </a:lnTo>
                  <a:lnTo>
                    <a:pt x="3696661" y="1384148"/>
                  </a:lnTo>
                  <a:lnTo>
                    <a:pt x="3654162" y="1411178"/>
                  </a:lnTo>
                  <a:lnTo>
                    <a:pt x="3611365" y="1433876"/>
                  </a:lnTo>
                  <a:lnTo>
                    <a:pt x="3566330" y="1453652"/>
                  </a:lnTo>
                  <a:lnTo>
                    <a:pt x="3519320" y="1470423"/>
                  </a:lnTo>
                  <a:lnTo>
                    <a:pt x="3470596" y="1484104"/>
                  </a:lnTo>
                  <a:lnTo>
                    <a:pt x="3420418" y="1494610"/>
                  </a:lnTo>
                  <a:lnTo>
                    <a:pt x="3369047" y="1501856"/>
                  </a:lnTo>
                  <a:lnTo>
                    <a:pt x="3365936" y="1542044"/>
                  </a:lnTo>
                  <a:lnTo>
                    <a:pt x="3357636" y="1581039"/>
                  </a:lnTo>
                  <a:lnTo>
                    <a:pt x="3344410" y="1618644"/>
                  </a:lnTo>
                  <a:lnTo>
                    <a:pt x="3326522" y="1654665"/>
                  </a:lnTo>
                  <a:lnTo>
                    <a:pt x="3304237" y="1688903"/>
                  </a:lnTo>
                  <a:lnTo>
                    <a:pt x="3277817" y="1721165"/>
                  </a:lnTo>
                  <a:lnTo>
                    <a:pt x="3247527" y="1751252"/>
                  </a:lnTo>
                  <a:lnTo>
                    <a:pt x="3213631" y="1778970"/>
                  </a:lnTo>
                  <a:lnTo>
                    <a:pt x="3176392" y="1804122"/>
                  </a:lnTo>
                  <a:lnTo>
                    <a:pt x="3136074" y="1826512"/>
                  </a:lnTo>
                  <a:lnTo>
                    <a:pt x="3092941" y="1845944"/>
                  </a:lnTo>
                  <a:lnTo>
                    <a:pt x="3047257" y="1862222"/>
                  </a:lnTo>
                  <a:lnTo>
                    <a:pt x="2999285" y="1875150"/>
                  </a:lnTo>
                  <a:lnTo>
                    <a:pt x="2949290" y="1884532"/>
                  </a:lnTo>
                  <a:lnTo>
                    <a:pt x="2897535" y="1890172"/>
                  </a:lnTo>
                  <a:lnTo>
                    <a:pt x="2844283" y="1891873"/>
                  </a:lnTo>
                  <a:lnTo>
                    <a:pt x="2796495" y="1889948"/>
                  </a:lnTo>
                  <a:lnTo>
                    <a:pt x="2749334" y="1884728"/>
                  </a:lnTo>
                  <a:lnTo>
                    <a:pt x="2703091" y="1876284"/>
                  </a:lnTo>
                  <a:lnTo>
                    <a:pt x="2658054" y="1864685"/>
                  </a:lnTo>
                  <a:lnTo>
                    <a:pt x="2614513" y="1850004"/>
                  </a:lnTo>
                  <a:lnTo>
                    <a:pt x="2572757" y="1832310"/>
                  </a:lnTo>
                  <a:lnTo>
                    <a:pt x="2555424" y="1869855"/>
                  </a:lnTo>
                  <a:lnTo>
                    <a:pt x="2534298" y="1905548"/>
                  </a:lnTo>
                  <a:lnTo>
                    <a:pt x="2509605" y="1939296"/>
                  </a:lnTo>
                  <a:lnTo>
                    <a:pt x="2481573" y="1971008"/>
                  </a:lnTo>
                  <a:lnTo>
                    <a:pt x="2450430" y="2000591"/>
                  </a:lnTo>
                  <a:lnTo>
                    <a:pt x="2416403" y="2027952"/>
                  </a:lnTo>
                  <a:lnTo>
                    <a:pt x="2379719" y="2053001"/>
                  </a:lnTo>
                  <a:lnTo>
                    <a:pt x="2340606" y="2075645"/>
                  </a:lnTo>
                  <a:lnTo>
                    <a:pt x="2299291" y="2095791"/>
                  </a:lnTo>
                  <a:lnTo>
                    <a:pt x="2256002" y="2113349"/>
                  </a:lnTo>
                  <a:lnTo>
                    <a:pt x="2210966" y="2128225"/>
                  </a:lnTo>
                  <a:lnTo>
                    <a:pt x="2164410" y="2140327"/>
                  </a:lnTo>
                  <a:lnTo>
                    <a:pt x="2116562" y="2149564"/>
                  </a:lnTo>
                  <a:lnTo>
                    <a:pt x="2067650" y="2155843"/>
                  </a:lnTo>
                  <a:lnTo>
                    <a:pt x="2017900" y="2159072"/>
                  </a:lnTo>
                  <a:lnTo>
                    <a:pt x="1967540" y="2159160"/>
                  </a:lnTo>
                  <a:lnTo>
                    <a:pt x="1916798" y="2156013"/>
                  </a:lnTo>
                  <a:lnTo>
                    <a:pt x="1865900" y="2149541"/>
                  </a:lnTo>
                  <a:lnTo>
                    <a:pt x="1815075" y="2139650"/>
                  </a:lnTo>
                  <a:lnTo>
                    <a:pt x="1765489" y="2126443"/>
                  </a:lnTo>
                  <a:lnTo>
                    <a:pt x="1717851" y="2110150"/>
                  </a:lnTo>
                  <a:lnTo>
                    <a:pt x="1672395" y="2090898"/>
                  </a:lnTo>
                  <a:lnTo>
                    <a:pt x="1629354" y="2068816"/>
                  </a:lnTo>
                  <a:lnTo>
                    <a:pt x="1588962" y="2044030"/>
                  </a:lnTo>
                  <a:lnTo>
                    <a:pt x="1551453" y="2016670"/>
                  </a:lnTo>
                  <a:lnTo>
                    <a:pt x="1517061" y="1986863"/>
                  </a:lnTo>
                  <a:lnTo>
                    <a:pt x="1486018" y="1954738"/>
                  </a:lnTo>
                  <a:lnTo>
                    <a:pt x="1440588" y="1973767"/>
                  </a:lnTo>
                  <a:lnTo>
                    <a:pt x="1394128" y="1989972"/>
                  </a:lnTo>
                  <a:lnTo>
                    <a:pt x="1346823" y="2003387"/>
                  </a:lnTo>
                  <a:lnTo>
                    <a:pt x="1298858" y="2014048"/>
                  </a:lnTo>
                  <a:lnTo>
                    <a:pt x="1250415" y="2021989"/>
                  </a:lnTo>
                  <a:lnTo>
                    <a:pt x="1201681" y="2027246"/>
                  </a:lnTo>
                  <a:lnTo>
                    <a:pt x="1152839" y="2029852"/>
                  </a:lnTo>
                  <a:lnTo>
                    <a:pt x="1104073" y="2029844"/>
                  </a:lnTo>
                  <a:lnTo>
                    <a:pt x="1055569" y="2027255"/>
                  </a:lnTo>
                  <a:lnTo>
                    <a:pt x="1007509" y="2022120"/>
                  </a:lnTo>
                  <a:lnTo>
                    <a:pt x="960080" y="2014475"/>
                  </a:lnTo>
                  <a:lnTo>
                    <a:pt x="913464" y="2004355"/>
                  </a:lnTo>
                  <a:lnTo>
                    <a:pt x="867846" y="1991793"/>
                  </a:lnTo>
                  <a:lnTo>
                    <a:pt x="823411" y="1976826"/>
                  </a:lnTo>
                  <a:lnTo>
                    <a:pt x="780344" y="1959487"/>
                  </a:lnTo>
                  <a:lnTo>
                    <a:pt x="738827" y="1939812"/>
                  </a:lnTo>
                  <a:lnTo>
                    <a:pt x="699046" y="1917836"/>
                  </a:lnTo>
                  <a:lnTo>
                    <a:pt x="661185" y="1893593"/>
                  </a:lnTo>
                  <a:lnTo>
                    <a:pt x="625429" y="1867118"/>
                  </a:lnTo>
                  <a:lnTo>
                    <a:pt x="591961" y="1838447"/>
                  </a:lnTo>
                  <a:lnTo>
                    <a:pt x="560967" y="1807613"/>
                  </a:lnTo>
                  <a:lnTo>
                    <a:pt x="532629" y="1774652"/>
                  </a:lnTo>
                  <a:lnTo>
                    <a:pt x="527676" y="1768302"/>
                  </a:lnTo>
                  <a:lnTo>
                    <a:pt x="525263" y="1765127"/>
                  </a:lnTo>
                  <a:lnTo>
                    <a:pt x="471957" y="1767126"/>
                  </a:lnTo>
                  <a:lnTo>
                    <a:pt x="420016" y="1763803"/>
                  </a:lnTo>
                  <a:lnTo>
                    <a:pt x="369958" y="1755469"/>
                  </a:lnTo>
                  <a:lnTo>
                    <a:pt x="322303" y="1742431"/>
                  </a:lnTo>
                  <a:lnTo>
                    <a:pt x="277569" y="1725000"/>
                  </a:lnTo>
                  <a:lnTo>
                    <a:pt x="236275" y="1703484"/>
                  </a:lnTo>
                  <a:lnTo>
                    <a:pt x="198939" y="1678193"/>
                  </a:lnTo>
                  <a:lnTo>
                    <a:pt x="166079" y="1649435"/>
                  </a:lnTo>
                  <a:lnTo>
                    <a:pt x="138215" y="1617519"/>
                  </a:lnTo>
                  <a:lnTo>
                    <a:pt x="115865" y="1582755"/>
                  </a:lnTo>
                  <a:lnTo>
                    <a:pt x="99547" y="1545453"/>
                  </a:lnTo>
                  <a:lnTo>
                    <a:pt x="89780" y="1505920"/>
                  </a:lnTo>
                  <a:lnTo>
                    <a:pt x="87277" y="1462773"/>
                  </a:lnTo>
                  <a:lnTo>
                    <a:pt x="93040" y="1420251"/>
                  </a:lnTo>
                  <a:lnTo>
                    <a:pt x="106783" y="1378999"/>
                  </a:lnTo>
                  <a:lnTo>
                    <a:pt x="128219" y="1339663"/>
                  </a:lnTo>
                  <a:lnTo>
                    <a:pt x="157064" y="1302887"/>
                  </a:lnTo>
                  <a:lnTo>
                    <a:pt x="193031" y="1269319"/>
                  </a:lnTo>
                  <a:lnTo>
                    <a:pt x="145323" y="1244350"/>
                  </a:lnTo>
                  <a:lnTo>
                    <a:pt x="103964" y="1215098"/>
                  </a:lnTo>
                  <a:lnTo>
                    <a:pt x="69173" y="1182191"/>
                  </a:lnTo>
                  <a:lnTo>
                    <a:pt x="41164" y="1146257"/>
                  </a:lnTo>
                  <a:lnTo>
                    <a:pt x="20154" y="1107926"/>
                  </a:lnTo>
                  <a:lnTo>
                    <a:pt x="6361" y="1067826"/>
                  </a:lnTo>
                  <a:lnTo>
                    <a:pt x="0" y="1026586"/>
                  </a:lnTo>
                  <a:lnTo>
                    <a:pt x="1287" y="984834"/>
                  </a:lnTo>
                  <a:lnTo>
                    <a:pt x="10439" y="943198"/>
                  </a:lnTo>
                  <a:lnTo>
                    <a:pt x="27673" y="902308"/>
                  </a:lnTo>
                  <a:lnTo>
                    <a:pt x="53204" y="862792"/>
                  </a:lnTo>
                  <a:lnTo>
                    <a:pt x="83003" y="829491"/>
                  </a:lnTo>
                  <a:lnTo>
                    <a:pt x="118011" y="799884"/>
                  </a:lnTo>
                  <a:lnTo>
                    <a:pt x="157637" y="774261"/>
                  </a:lnTo>
                  <a:lnTo>
                    <a:pt x="201292" y="752910"/>
                  </a:lnTo>
                  <a:lnTo>
                    <a:pt x="248383" y="736120"/>
                  </a:lnTo>
                  <a:lnTo>
                    <a:pt x="298320" y="724179"/>
                  </a:lnTo>
                  <a:lnTo>
                    <a:pt x="350511" y="717377"/>
                  </a:lnTo>
                  <a:lnTo>
                    <a:pt x="353813" y="710646"/>
                  </a:lnTo>
                  <a:close/>
                </a:path>
                <a:path w="3892550" h="2159635">
                  <a:moveTo>
                    <a:pt x="425187" y="1300688"/>
                  </a:moveTo>
                  <a:lnTo>
                    <a:pt x="377558" y="1301295"/>
                  </a:lnTo>
                  <a:lnTo>
                    <a:pt x="330423" y="1297532"/>
                  </a:lnTo>
                  <a:lnTo>
                    <a:pt x="284306" y="1289477"/>
                  </a:lnTo>
                  <a:lnTo>
                    <a:pt x="239731" y="1277210"/>
                  </a:lnTo>
                  <a:lnTo>
                    <a:pt x="197222" y="1260810"/>
                  </a:lnTo>
                </a:path>
                <a:path w="3892550" h="2159635">
                  <a:moveTo>
                    <a:pt x="626355" y="1736552"/>
                  </a:moveTo>
                  <a:lnTo>
                    <a:pt x="602079" y="1743192"/>
                  </a:lnTo>
                  <a:lnTo>
                    <a:pt x="577302" y="1748617"/>
                  </a:lnTo>
                  <a:lnTo>
                    <a:pt x="552096" y="1752804"/>
                  </a:lnTo>
                  <a:lnTo>
                    <a:pt x="526533" y="1755729"/>
                  </a:lnTo>
                </a:path>
                <a:path w="3892550" h="2159635">
                  <a:moveTo>
                    <a:pt x="1485764" y="1946102"/>
                  </a:moveTo>
                  <a:lnTo>
                    <a:pt x="1468484" y="1925276"/>
                  </a:lnTo>
                  <a:lnTo>
                    <a:pt x="1452681" y="1903795"/>
                  </a:lnTo>
                  <a:lnTo>
                    <a:pt x="1438401" y="1881719"/>
                  </a:lnTo>
                  <a:lnTo>
                    <a:pt x="1425693" y="1859107"/>
                  </a:lnTo>
                </a:path>
                <a:path w="3892550" h="2159635">
                  <a:moveTo>
                    <a:pt x="2597141" y="1729186"/>
                  </a:moveTo>
                  <a:lnTo>
                    <a:pt x="2593641" y="1753393"/>
                  </a:lnTo>
                  <a:lnTo>
                    <a:pt x="2588474" y="1777398"/>
                  </a:lnTo>
                  <a:lnTo>
                    <a:pt x="2581639" y="1801141"/>
                  </a:lnTo>
                  <a:lnTo>
                    <a:pt x="2573138" y="1824563"/>
                  </a:lnTo>
                </a:path>
                <a:path w="3892550" h="2159635">
                  <a:moveTo>
                    <a:pt x="3074280" y="1139652"/>
                  </a:moveTo>
                  <a:lnTo>
                    <a:pt x="3126341" y="1161656"/>
                  </a:lnTo>
                  <a:lnTo>
                    <a:pt x="3174121" y="1187652"/>
                  </a:lnTo>
                  <a:lnTo>
                    <a:pt x="3217326" y="1217281"/>
                  </a:lnTo>
                  <a:lnTo>
                    <a:pt x="3255661" y="1250185"/>
                  </a:lnTo>
                  <a:lnTo>
                    <a:pt x="3288831" y="1286003"/>
                  </a:lnTo>
                  <a:lnTo>
                    <a:pt x="3316542" y="1324379"/>
                  </a:lnTo>
                  <a:lnTo>
                    <a:pt x="3338497" y="1364952"/>
                  </a:lnTo>
                  <a:lnTo>
                    <a:pt x="3354404" y="1407364"/>
                  </a:lnTo>
                  <a:lnTo>
                    <a:pt x="3363966" y="1451255"/>
                  </a:lnTo>
                  <a:lnTo>
                    <a:pt x="3366888" y="1496268"/>
                  </a:lnTo>
                </a:path>
                <a:path w="3892550" h="2159635">
                  <a:moveTo>
                    <a:pt x="3764525" y="759795"/>
                  </a:moveTo>
                  <a:lnTo>
                    <a:pt x="3739719" y="797335"/>
                  </a:lnTo>
                  <a:lnTo>
                    <a:pt x="3709519" y="832375"/>
                  </a:lnTo>
                  <a:lnTo>
                    <a:pt x="3674246" y="864558"/>
                  </a:lnTo>
                  <a:lnTo>
                    <a:pt x="3634223" y="893526"/>
                  </a:lnTo>
                </a:path>
                <a:path w="3892550" h="2159635">
                  <a:moveTo>
                    <a:pt x="3451851" y="263606"/>
                  </a:moveTo>
                  <a:lnTo>
                    <a:pt x="3455066" y="279292"/>
                  </a:lnTo>
                  <a:lnTo>
                    <a:pt x="3457281" y="295086"/>
                  </a:lnTo>
                  <a:lnTo>
                    <a:pt x="3458495" y="310951"/>
                  </a:lnTo>
                  <a:lnTo>
                    <a:pt x="3458709" y="326852"/>
                  </a:lnTo>
                </a:path>
                <a:path w="3892550" h="2159635">
                  <a:moveTo>
                    <a:pt x="2619747" y="189946"/>
                  </a:moveTo>
                  <a:lnTo>
                    <a:pt x="2633469" y="168507"/>
                  </a:lnTo>
                  <a:lnTo>
                    <a:pt x="2649227" y="147877"/>
                  </a:lnTo>
                  <a:lnTo>
                    <a:pt x="2666914" y="128152"/>
                  </a:lnTo>
                  <a:lnTo>
                    <a:pt x="2686422" y="109428"/>
                  </a:lnTo>
                </a:path>
                <a:path w="3892550" h="2159635">
                  <a:moveTo>
                    <a:pt x="1995415" y="228300"/>
                  </a:moveTo>
                  <a:lnTo>
                    <a:pt x="2001369" y="210427"/>
                  </a:lnTo>
                  <a:lnTo>
                    <a:pt x="2008750" y="192851"/>
                  </a:lnTo>
                  <a:lnTo>
                    <a:pt x="2017561" y="175633"/>
                  </a:lnTo>
                  <a:lnTo>
                    <a:pt x="2027800" y="158831"/>
                  </a:lnTo>
                </a:path>
                <a:path w="3892550" h="2159635">
                  <a:moveTo>
                    <a:pt x="1262752" y="251922"/>
                  </a:moveTo>
                  <a:lnTo>
                    <a:pt x="1294030" y="266727"/>
                  </a:lnTo>
                  <a:lnTo>
                    <a:pt x="1323998" y="282926"/>
                  </a:lnTo>
                  <a:lnTo>
                    <a:pt x="1352585" y="300482"/>
                  </a:lnTo>
                  <a:lnTo>
                    <a:pt x="1379719" y="319359"/>
                  </a:lnTo>
                </a:path>
                <a:path w="3892550" h="2159635">
                  <a:moveTo>
                    <a:pt x="374260" y="781512"/>
                  </a:moveTo>
                  <a:lnTo>
                    <a:pt x="367762" y="764063"/>
                  </a:lnTo>
                  <a:lnTo>
                    <a:pt x="362180" y="746412"/>
                  </a:lnTo>
                  <a:lnTo>
                    <a:pt x="357526" y="728595"/>
                  </a:lnTo>
                  <a:lnTo>
                    <a:pt x="353813" y="710646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5726938" y="1570990"/>
            <a:ext cx="15919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000066"/>
                </a:solidFill>
                <a:latin typeface="Arial"/>
                <a:cs typeface="Arial"/>
              </a:rPr>
              <a:t>Manager</a:t>
            </a:r>
            <a:endParaRPr sz="3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8241" y="1002059"/>
            <a:ext cx="2926640" cy="28165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02742" y="2446731"/>
            <a:ext cx="8391525" cy="3149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7015" marR="982980" indent="-234950">
              <a:lnSpc>
                <a:spcPct val="100000"/>
              </a:lnSpc>
              <a:spcBef>
                <a:spcPts val="95"/>
              </a:spcBef>
              <a:buClr>
                <a:srgbClr val="FFFF00"/>
              </a:buClr>
              <a:buSzPct val="76000"/>
              <a:buFont typeface="Wingdings"/>
              <a:buChar char=""/>
              <a:tabLst>
                <a:tab pos="24765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Is the process of administering and coordinating  resources </a:t>
            </a:r>
            <a:r>
              <a:rPr sz="2500" b="1" i="1" spc="-10" dirty="0">
                <a:solidFill>
                  <a:srgbClr val="66FFFF"/>
                </a:solidFill>
                <a:latin typeface="Arial"/>
                <a:cs typeface="Arial"/>
              </a:rPr>
              <a:t>effectively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500" b="1" i="1" spc="-10" dirty="0">
                <a:solidFill>
                  <a:srgbClr val="66FFFF"/>
                </a:solidFill>
                <a:latin typeface="Arial"/>
                <a:cs typeface="Arial"/>
              </a:rPr>
              <a:t>efficiently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in an </a:t>
            </a:r>
            <a:r>
              <a:rPr sz="2500" spc="-10" dirty="0">
                <a:solidFill>
                  <a:srgbClr val="FFFFFF"/>
                </a:solidFill>
                <a:latin typeface="Arial"/>
                <a:cs typeface="Arial"/>
              </a:rPr>
              <a:t>effort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to  achieve the goals of the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organization.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00"/>
              </a:buClr>
              <a:buFont typeface="Wingdings"/>
              <a:buChar char=""/>
            </a:pPr>
            <a:endParaRPr sz="3100">
              <a:latin typeface="Arial"/>
              <a:cs typeface="Arial"/>
            </a:endParaRPr>
          </a:p>
          <a:p>
            <a:pPr marL="247015" marR="5080" indent="-234950">
              <a:lnSpc>
                <a:spcPct val="100000"/>
              </a:lnSpc>
              <a:buClr>
                <a:srgbClr val="FFFF00"/>
              </a:buClr>
              <a:buSzPct val="76000"/>
              <a:buFont typeface="Wingdings"/>
              <a:buChar char=""/>
              <a:tabLst>
                <a:tab pos="24765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The process of </a:t>
            </a:r>
            <a:r>
              <a:rPr sz="2500" spc="-5" dirty="0">
                <a:solidFill>
                  <a:srgbClr val="66FFFF"/>
                </a:solidFill>
                <a:latin typeface="Arial"/>
                <a:cs typeface="Arial"/>
              </a:rPr>
              <a:t>planning ,organizing, leading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500" spc="-5" dirty="0">
                <a:solidFill>
                  <a:srgbClr val="66FFFF"/>
                </a:solidFill>
                <a:latin typeface="Arial"/>
                <a:cs typeface="Arial"/>
              </a:rPr>
              <a:t> controlling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the work of organization members and of using  all available organizational resources </a:t>
            </a:r>
            <a:r>
              <a:rPr sz="2500" spc="-5" dirty="0">
                <a:solidFill>
                  <a:srgbClr val="66FFFF"/>
                </a:solidFill>
                <a:latin typeface="Arial"/>
                <a:cs typeface="Arial"/>
              </a:rPr>
              <a:t>to reach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stated </a:t>
            </a:r>
            <a:r>
              <a:rPr sz="2500" spc="-5" dirty="0">
                <a:solidFill>
                  <a:srgbClr val="66FFFF"/>
                </a:solidFill>
                <a:latin typeface="Arial"/>
                <a:cs typeface="Arial"/>
              </a:rPr>
              <a:t> organizational</a:t>
            </a:r>
            <a:r>
              <a:rPr sz="2500" spc="-45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66FFFF"/>
                </a:solidFill>
                <a:latin typeface="Arial"/>
                <a:cs typeface="Arial"/>
              </a:rPr>
              <a:t>goals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749488" y="606488"/>
            <a:ext cx="5358130" cy="1541780"/>
            <a:chOff x="1749488" y="606488"/>
            <a:chExt cx="5358130" cy="1541780"/>
          </a:xfrm>
        </p:grpSpPr>
        <p:sp>
          <p:nvSpPr>
            <p:cNvPr id="12" name="object 12"/>
            <p:cNvSpPr/>
            <p:nvPr/>
          </p:nvSpPr>
          <p:spPr>
            <a:xfrm>
              <a:off x="1763776" y="620776"/>
              <a:ext cx="5329555" cy="1513205"/>
            </a:xfrm>
            <a:custGeom>
              <a:avLst/>
              <a:gdLst/>
              <a:ahLst/>
              <a:cxnLst/>
              <a:rect l="l" t="t" r="r" b="b"/>
              <a:pathLst>
                <a:path w="5329555" h="1513205">
                  <a:moveTo>
                    <a:pt x="5329174" y="0"/>
                  </a:moveTo>
                  <a:lnTo>
                    <a:pt x="0" y="0"/>
                  </a:lnTo>
                  <a:lnTo>
                    <a:pt x="0" y="1008507"/>
                  </a:lnTo>
                  <a:lnTo>
                    <a:pt x="1998345" y="1008507"/>
                  </a:lnTo>
                  <a:lnTo>
                    <a:pt x="1998345" y="1260728"/>
                  </a:lnTo>
                  <a:lnTo>
                    <a:pt x="1332230" y="1260728"/>
                  </a:lnTo>
                  <a:lnTo>
                    <a:pt x="2664587" y="1512824"/>
                  </a:lnTo>
                  <a:lnTo>
                    <a:pt x="3996816" y="1260728"/>
                  </a:lnTo>
                  <a:lnTo>
                    <a:pt x="3330702" y="1260728"/>
                  </a:lnTo>
                  <a:lnTo>
                    <a:pt x="3330702" y="1008507"/>
                  </a:lnTo>
                  <a:lnTo>
                    <a:pt x="5329174" y="1008507"/>
                  </a:lnTo>
                  <a:lnTo>
                    <a:pt x="5329174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63776" y="620776"/>
              <a:ext cx="5329555" cy="1513205"/>
            </a:xfrm>
            <a:custGeom>
              <a:avLst/>
              <a:gdLst/>
              <a:ahLst/>
              <a:cxnLst/>
              <a:rect l="l" t="t" r="r" b="b"/>
              <a:pathLst>
                <a:path w="5329555" h="1513205">
                  <a:moveTo>
                    <a:pt x="0" y="0"/>
                  </a:moveTo>
                  <a:lnTo>
                    <a:pt x="5329174" y="0"/>
                  </a:lnTo>
                  <a:lnTo>
                    <a:pt x="5329174" y="1008507"/>
                  </a:lnTo>
                  <a:lnTo>
                    <a:pt x="3330702" y="1008507"/>
                  </a:lnTo>
                  <a:lnTo>
                    <a:pt x="3330702" y="1260728"/>
                  </a:lnTo>
                  <a:lnTo>
                    <a:pt x="3996816" y="1260728"/>
                  </a:lnTo>
                  <a:lnTo>
                    <a:pt x="2664587" y="1512824"/>
                  </a:lnTo>
                  <a:lnTo>
                    <a:pt x="1332230" y="1260728"/>
                  </a:lnTo>
                  <a:lnTo>
                    <a:pt x="1998345" y="1260728"/>
                  </a:lnTo>
                  <a:lnTo>
                    <a:pt x="1998345" y="1008507"/>
                  </a:lnTo>
                  <a:lnTo>
                    <a:pt x="0" y="100850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329432" y="890142"/>
            <a:ext cx="2197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0066"/>
                </a:solidFill>
                <a:latin typeface="Arial"/>
                <a:cs typeface="Arial"/>
              </a:rPr>
              <a:t>Managem</a:t>
            </a:r>
            <a:r>
              <a:rPr sz="2800" b="1" dirty="0">
                <a:solidFill>
                  <a:srgbClr val="000066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000066"/>
                </a:solidFill>
                <a:latin typeface="Arial"/>
                <a:cs typeface="Arial"/>
              </a:rPr>
              <a:t>nt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792604" y="444449"/>
            <a:ext cx="555942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78560" marR="5080" indent="-1166495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Measuring</a:t>
            </a:r>
            <a:r>
              <a:rPr sz="4400" spc="-65" dirty="0"/>
              <a:t> </a:t>
            </a:r>
            <a:r>
              <a:rPr sz="4400" dirty="0"/>
              <a:t>managerial  Performance</a:t>
            </a:r>
            <a:endParaRPr sz="4400"/>
          </a:p>
        </p:txBody>
      </p:sp>
      <p:sp>
        <p:nvSpPr>
          <p:cNvPr id="11" name="object 11"/>
          <p:cNvSpPr txBox="1"/>
          <p:nvPr/>
        </p:nvSpPr>
        <p:spPr>
          <a:xfrm>
            <a:off x="547217" y="1909634"/>
            <a:ext cx="7524115" cy="359219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  <a:tabLst>
                <a:tab pos="466725" algn="l"/>
              </a:tabLst>
            </a:pPr>
            <a:r>
              <a:rPr sz="2400" spc="3460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400" spc="3460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3200" dirty="0">
                <a:solidFill>
                  <a:srgbClr val="66FFFF"/>
                </a:solidFill>
                <a:latin typeface="Arial"/>
                <a:cs typeface="Arial"/>
              </a:rPr>
              <a:t>Effectiveness</a:t>
            </a:r>
            <a:endParaRPr sz="3200">
              <a:latin typeface="Arial"/>
              <a:cs typeface="Arial"/>
            </a:endParaRPr>
          </a:p>
          <a:p>
            <a:pPr marL="756285" marR="46355" indent="-287020">
              <a:lnSpc>
                <a:spcPct val="100000"/>
              </a:lnSpc>
              <a:spcBef>
                <a:spcPts val="690"/>
              </a:spcBef>
              <a:buClr>
                <a:srgbClr val="FFFF00"/>
              </a:buClr>
              <a:buSzPct val="80357"/>
              <a:buChar char="-"/>
              <a:tabLst>
                <a:tab pos="756285" algn="l"/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Pursuing 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appropriate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goals- </a:t>
            </a:r>
            <a:r>
              <a:rPr sz="2800" spc="-315" dirty="0">
                <a:solidFill>
                  <a:srgbClr val="FFFFFF"/>
                </a:solidFill>
                <a:latin typeface="Arial"/>
                <a:cs typeface="Arial"/>
              </a:rPr>
              <a:t>―</a:t>
            </a:r>
            <a:r>
              <a:rPr sz="2800" spc="-315" dirty="0">
                <a:solidFill>
                  <a:srgbClr val="66FFFF"/>
                </a:solidFill>
                <a:latin typeface="Arial"/>
                <a:cs typeface="Arial"/>
              </a:rPr>
              <a:t>Doing </a:t>
            </a:r>
            <a:r>
              <a:rPr sz="2800" spc="-5" dirty="0">
                <a:solidFill>
                  <a:srgbClr val="66FFFF"/>
                </a:solidFill>
                <a:latin typeface="Arial"/>
                <a:cs typeface="Arial"/>
              </a:rPr>
              <a:t>the  right</a:t>
            </a:r>
            <a:r>
              <a:rPr sz="2800" spc="-1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800" spc="-204" dirty="0">
                <a:solidFill>
                  <a:srgbClr val="66FFFF"/>
                </a:solidFill>
                <a:latin typeface="Arial"/>
                <a:cs typeface="Arial"/>
              </a:rPr>
              <a:t>things‖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-"/>
            </a:pPr>
            <a:endParaRPr sz="4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6725" algn="l"/>
              </a:tabLst>
            </a:pPr>
            <a:r>
              <a:rPr sz="2400" spc="3454" dirty="0">
                <a:solidFill>
                  <a:srgbClr val="FFFF00"/>
                </a:solidFill>
                <a:latin typeface="Wingdings"/>
                <a:cs typeface="Wingdings"/>
              </a:rPr>
              <a:t></a:t>
            </a:r>
            <a:r>
              <a:rPr sz="2400" spc="3454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3200" dirty="0">
                <a:solidFill>
                  <a:srgbClr val="66FFFF"/>
                </a:solidFill>
                <a:latin typeface="Arial"/>
                <a:cs typeface="Arial"/>
              </a:rPr>
              <a:t>Efficiency</a:t>
            </a:r>
            <a:endParaRPr sz="32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90"/>
              </a:spcBef>
              <a:buChar char="-"/>
              <a:tabLst>
                <a:tab pos="68643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Using the fewest inputs to generate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given  output- </a:t>
            </a:r>
            <a:r>
              <a:rPr sz="2800" spc="-315" dirty="0">
                <a:solidFill>
                  <a:srgbClr val="FFFFFF"/>
                </a:solidFill>
                <a:latin typeface="Arial"/>
                <a:cs typeface="Arial"/>
              </a:rPr>
              <a:t>―</a:t>
            </a:r>
            <a:r>
              <a:rPr sz="2800" spc="-315" dirty="0">
                <a:solidFill>
                  <a:srgbClr val="66FFFF"/>
                </a:solidFill>
                <a:latin typeface="Arial"/>
                <a:cs typeface="Arial"/>
              </a:rPr>
              <a:t>Doing </a:t>
            </a:r>
            <a:r>
              <a:rPr sz="2800" spc="-5" dirty="0">
                <a:solidFill>
                  <a:srgbClr val="66FFFF"/>
                </a:solidFill>
                <a:latin typeface="Arial"/>
                <a:cs typeface="Arial"/>
              </a:rPr>
              <a:t>things</a:t>
            </a:r>
            <a:r>
              <a:rPr sz="2800" spc="-15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800" spc="-260" dirty="0">
                <a:solidFill>
                  <a:srgbClr val="66FFFF"/>
                </a:solidFill>
                <a:latin typeface="Arial"/>
                <a:cs typeface="Arial"/>
              </a:rPr>
              <a:t>right</a:t>
            </a:r>
            <a:r>
              <a:rPr sz="2800" spc="-260" dirty="0">
                <a:solidFill>
                  <a:srgbClr val="FFFFFF"/>
                </a:solidFill>
                <a:latin typeface="Arial"/>
                <a:cs typeface="Arial"/>
              </a:rPr>
              <a:t>‖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12555" cy="546100"/>
            <a:chOff x="131762" y="63"/>
            <a:chExt cx="9012555" cy="546100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75" y="63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112" y="134874"/>
                  </a:moveTo>
                  <a:lnTo>
                    <a:pt x="0" y="134874"/>
                  </a:lnTo>
                  <a:lnTo>
                    <a:pt x="0" y="271399"/>
                  </a:lnTo>
                  <a:lnTo>
                    <a:pt x="138112" y="271399"/>
                  </a:lnTo>
                  <a:lnTo>
                    <a:pt x="138112" y="134874"/>
                  </a:lnTo>
                  <a:close/>
                </a:path>
                <a:path w="278130" h="271780">
                  <a:moveTo>
                    <a:pt x="277812" y="0"/>
                  </a:moveTo>
                  <a:lnTo>
                    <a:pt x="138112" y="0"/>
                  </a:lnTo>
                  <a:lnTo>
                    <a:pt x="138112" y="134874"/>
                  </a:lnTo>
                  <a:lnTo>
                    <a:pt x="277812" y="134874"/>
                  </a:lnTo>
                  <a:lnTo>
                    <a:pt x="277812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687" y="134937"/>
              <a:ext cx="139700" cy="141605"/>
            </a:xfrm>
            <a:custGeom>
              <a:avLst/>
              <a:gdLst/>
              <a:ahLst/>
              <a:cxnLst/>
              <a:rect l="l" t="t" r="r" b="b"/>
              <a:pathLst>
                <a:path w="139700" h="141604">
                  <a:moveTo>
                    <a:pt x="139700" y="0"/>
                  </a:moveTo>
                  <a:lnTo>
                    <a:pt x="0" y="0"/>
                  </a:lnTo>
                  <a:lnTo>
                    <a:pt x="0" y="141287"/>
                  </a:lnTo>
                  <a:lnTo>
                    <a:pt x="139700" y="141287"/>
                  </a:lnTo>
                  <a:lnTo>
                    <a:pt x="13970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637" y="274637"/>
              <a:ext cx="136525" cy="135255"/>
            </a:xfrm>
            <a:custGeom>
              <a:avLst/>
              <a:gdLst/>
              <a:ahLst/>
              <a:cxnLst/>
              <a:rect l="l" t="t" r="r" b="b"/>
              <a:pathLst>
                <a:path w="136525" h="135254">
                  <a:moveTo>
                    <a:pt x="0" y="134937"/>
                  </a:moveTo>
                  <a:lnTo>
                    <a:pt x="136525" y="134937"/>
                  </a:lnTo>
                  <a:lnTo>
                    <a:pt x="136525" y="0"/>
                  </a:lnTo>
                  <a:lnTo>
                    <a:pt x="0" y="0"/>
                  </a:lnTo>
                  <a:lnTo>
                    <a:pt x="0" y="134937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762" y="136588"/>
              <a:ext cx="141605" cy="138430"/>
            </a:xfrm>
            <a:custGeom>
              <a:avLst/>
              <a:gdLst/>
              <a:ahLst/>
              <a:cxnLst/>
              <a:rect l="l" t="t" r="r" b="b"/>
              <a:pathLst>
                <a:path w="141604" h="138429">
                  <a:moveTo>
                    <a:pt x="141287" y="0"/>
                  </a:moveTo>
                  <a:lnTo>
                    <a:pt x="0" y="0"/>
                  </a:lnTo>
                  <a:lnTo>
                    <a:pt x="0" y="138112"/>
                  </a:lnTo>
                  <a:lnTo>
                    <a:pt x="141287" y="138112"/>
                  </a:lnTo>
                  <a:lnTo>
                    <a:pt x="141287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637" y="271462"/>
              <a:ext cx="273050" cy="274955"/>
            </a:xfrm>
            <a:custGeom>
              <a:avLst/>
              <a:gdLst/>
              <a:ahLst/>
              <a:cxnLst/>
              <a:rect l="l" t="t" r="r" b="b"/>
              <a:pathLst>
                <a:path w="273050" h="274955">
                  <a:moveTo>
                    <a:pt x="273050" y="0"/>
                  </a:moveTo>
                  <a:lnTo>
                    <a:pt x="134937" y="0"/>
                  </a:lnTo>
                  <a:lnTo>
                    <a:pt x="134937" y="138112"/>
                  </a:lnTo>
                  <a:lnTo>
                    <a:pt x="0" y="138112"/>
                  </a:lnTo>
                  <a:lnTo>
                    <a:pt x="0" y="274637"/>
                  </a:lnTo>
                  <a:lnTo>
                    <a:pt x="136525" y="274637"/>
                  </a:lnTo>
                  <a:lnTo>
                    <a:pt x="136525" y="138112"/>
                  </a:lnTo>
                  <a:lnTo>
                    <a:pt x="273050" y="138112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477977"/>
            <a:ext cx="8629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</a:rPr>
              <a:t>High</a:t>
            </a:r>
            <a:endParaRPr sz="3200"/>
          </a:p>
        </p:txBody>
      </p:sp>
      <p:sp>
        <p:nvSpPr>
          <p:cNvPr id="11" name="object 11"/>
          <p:cNvSpPr txBox="1"/>
          <p:nvPr/>
        </p:nvSpPr>
        <p:spPr>
          <a:xfrm>
            <a:off x="535940" y="5160721"/>
            <a:ext cx="7702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Low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50594" y="5746191"/>
            <a:ext cx="8832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98360" y="5746191"/>
            <a:ext cx="10210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Good</a:t>
            </a:r>
            <a:endParaRPr sz="320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565275" y="565150"/>
          <a:ext cx="7063105" cy="5175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1710"/>
                <a:gridCol w="3521710"/>
              </a:tblGrid>
              <a:tr h="2937510">
                <a:tc>
                  <a:txBody>
                    <a:bodyPr/>
                    <a:lstStyle/>
                    <a:p>
                      <a:pPr marL="91440" marR="6369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Effective </a:t>
                      </a:r>
                      <a:r>
                        <a:rPr sz="2800" b="1" spc="-5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but</a:t>
                      </a:r>
                      <a:r>
                        <a:rPr sz="2800" b="1" spc="-65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not  </a:t>
                      </a:r>
                      <a:r>
                        <a:rPr sz="2800" b="1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efficient. </a:t>
                      </a:r>
                      <a:r>
                        <a:rPr sz="2800" b="1" spc="-10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Some  </a:t>
                      </a:r>
                      <a:r>
                        <a:rPr sz="2800" b="1" spc="-5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resource are  wasted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606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Effective </a:t>
                      </a:r>
                      <a:r>
                        <a:rPr sz="2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2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efficient. </a:t>
                      </a:r>
                      <a:r>
                        <a:rPr sz="2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Goal </a:t>
                      </a:r>
                      <a:r>
                        <a:rPr sz="2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are  achieve &amp;</a:t>
                      </a:r>
                      <a:r>
                        <a:rPr sz="28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resource  are well utilized,  area of high  productivity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CACFF"/>
                    </a:solidFill>
                  </a:tcPr>
                </a:tc>
              </a:tr>
              <a:tr h="48268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Neither</a:t>
                      </a:r>
                      <a:r>
                        <a:rPr sz="2800" b="1" spc="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effective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ACAC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spc="-5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Efficient </a:t>
                      </a:r>
                      <a:r>
                        <a:rPr sz="2800" b="1" spc="-10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but</a:t>
                      </a:r>
                      <a:r>
                        <a:rPr sz="2800" b="1" spc="20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not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4978FF"/>
                    </a:solidFill>
                  </a:tcPr>
                </a:tc>
              </a:tr>
              <a:tr h="426709">
                <a:tc>
                  <a:txBody>
                    <a:bodyPr/>
                    <a:lstStyle/>
                    <a:p>
                      <a:pPr marL="91440">
                        <a:lnSpc>
                          <a:spcPts val="3210"/>
                        </a:lnSpc>
                      </a:pPr>
                      <a:r>
                        <a:rPr sz="2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nor </a:t>
                      </a:r>
                      <a:r>
                        <a:rPr sz="2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efficient,</a:t>
                      </a:r>
                      <a:r>
                        <a:rPr sz="2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goal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ACAC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3210"/>
                        </a:lnSpc>
                      </a:pPr>
                      <a:r>
                        <a:rPr sz="2800" b="1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effective,</a:t>
                      </a:r>
                      <a:r>
                        <a:rPr sz="2800" b="1" spc="-15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978FF"/>
                    </a:solidFill>
                  </a:tcPr>
                </a:tc>
              </a:tr>
              <a:tr h="427017">
                <a:tc>
                  <a:txBody>
                    <a:bodyPr/>
                    <a:lstStyle/>
                    <a:p>
                      <a:pPr marL="91440">
                        <a:lnSpc>
                          <a:spcPts val="3210"/>
                        </a:lnSpc>
                      </a:pPr>
                      <a:r>
                        <a:rPr sz="2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are </a:t>
                      </a:r>
                      <a:r>
                        <a:rPr sz="2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sz="2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achieve,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ACAC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3210"/>
                        </a:lnSpc>
                      </a:pPr>
                      <a:r>
                        <a:rPr sz="2800" b="1" spc="-5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wasted</a:t>
                      </a:r>
                      <a:r>
                        <a:rPr sz="2800" b="1" spc="-10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resource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978FF"/>
                    </a:solidFill>
                  </a:tcPr>
                </a:tc>
              </a:tr>
              <a:tr h="426713">
                <a:tc>
                  <a:txBody>
                    <a:bodyPr/>
                    <a:lstStyle/>
                    <a:p>
                      <a:pPr marL="91440">
                        <a:lnSpc>
                          <a:spcPts val="3210"/>
                        </a:lnSpc>
                      </a:pPr>
                      <a:r>
                        <a:rPr sz="2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resource wasted</a:t>
                      </a:r>
                      <a:r>
                        <a:rPr sz="2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ACAC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3210"/>
                        </a:lnSpc>
                      </a:pPr>
                      <a:r>
                        <a:rPr sz="2800" b="1" spc="-10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but </a:t>
                      </a:r>
                      <a:r>
                        <a:rPr sz="2800" b="1" spc="-5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goals</a:t>
                      </a:r>
                      <a:r>
                        <a:rPr sz="2800" b="1" spc="10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not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4978FF"/>
                    </a:solidFill>
                  </a:tcPr>
                </a:tc>
              </a:tr>
              <a:tr h="461913">
                <a:tc>
                  <a:txBody>
                    <a:bodyPr/>
                    <a:lstStyle/>
                    <a:p>
                      <a:pPr marL="91440">
                        <a:lnSpc>
                          <a:spcPts val="3210"/>
                        </a:lnSpc>
                      </a:pPr>
                      <a:r>
                        <a:rPr sz="2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process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CAC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3210"/>
                        </a:lnSpc>
                      </a:pPr>
                      <a:r>
                        <a:rPr sz="2800" b="1" spc="-5" dirty="0">
                          <a:solidFill>
                            <a:srgbClr val="660033"/>
                          </a:solidFill>
                          <a:latin typeface="Arial"/>
                          <a:cs typeface="Arial"/>
                        </a:rPr>
                        <a:t>achieve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978FF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2590800" y="5943600"/>
            <a:ext cx="3886200" cy="609600"/>
          </a:xfrm>
          <a:prstGeom prst="rect">
            <a:avLst/>
          </a:prstGeom>
          <a:solidFill>
            <a:srgbClr val="6699FF"/>
          </a:solidFill>
          <a:ln w="25400">
            <a:solidFill>
              <a:srgbClr val="486EBB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387985">
              <a:lnSpc>
                <a:spcPct val="100000"/>
              </a:lnSpc>
              <a:spcBef>
                <a:spcPts val="650"/>
              </a:spcBef>
            </a:pP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Resource</a:t>
            </a:r>
            <a:r>
              <a:rPr sz="2800" spc="-2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utilization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5800" y="1295400"/>
            <a:ext cx="609600" cy="3657600"/>
          </a:xfrm>
          <a:prstGeom prst="rect">
            <a:avLst/>
          </a:prstGeom>
          <a:solidFill>
            <a:srgbClr val="6699FF"/>
          </a:solidFill>
          <a:ln w="25400">
            <a:solidFill>
              <a:srgbClr val="486EBB"/>
            </a:solidFill>
          </a:ln>
        </p:spPr>
        <p:txBody>
          <a:bodyPr vert="vert270" wrap="square" lIns="0" tIns="495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390"/>
              </a:spcBef>
            </a:pP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Goal</a:t>
            </a:r>
            <a:r>
              <a:rPr sz="3200" spc="-4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attainment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575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1762" y="63"/>
            <a:ext cx="9027160" cy="5964555"/>
            <a:chOff x="131762" y="63"/>
            <a:chExt cx="9027160" cy="5964555"/>
          </a:xfrm>
        </p:grpSpPr>
        <p:sp>
          <p:nvSpPr>
            <p:cNvPr id="4" name="object 4"/>
            <p:cNvSpPr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1762" y="63"/>
              <a:ext cx="9026934" cy="596432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202304" y="3101720"/>
            <a:ext cx="3532504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dirty="0">
                <a:solidFill>
                  <a:srgbClr val="3333FF"/>
                </a:solidFill>
                <a:latin typeface="Arial"/>
                <a:cs typeface="Arial"/>
              </a:rPr>
              <a:t>Management</a:t>
            </a:r>
            <a:r>
              <a:rPr sz="2600" b="1" spc="-95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FF"/>
                </a:solidFill>
                <a:latin typeface="Arial"/>
                <a:cs typeface="Arial"/>
              </a:rPr>
              <a:t>Function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638670" y="1161999"/>
            <a:ext cx="1951989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1" dirty="0">
                <a:solidFill>
                  <a:srgbClr val="000066"/>
                </a:solidFill>
                <a:latin typeface="Arial"/>
                <a:cs typeface="Arial"/>
              </a:rPr>
              <a:t>Organiz</a:t>
            </a:r>
            <a:r>
              <a:rPr sz="2900" b="1" spc="-15" dirty="0">
                <a:solidFill>
                  <a:srgbClr val="000066"/>
                </a:solidFill>
                <a:latin typeface="Arial"/>
                <a:cs typeface="Arial"/>
              </a:rPr>
              <a:t>i</a:t>
            </a:r>
            <a:r>
              <a:rPr sz="2900" b="1" dirty="0">
                <a:solidFill>
                  <a:srgbClr val="000066"/>
                </a:solidFill>
                <a:latin typeface="Arial"/>
                <a:cs typeface="Arial"/>
              </a:rPr>
              <a:t>ng</a:t>
            </a:r>
            <a:endParaRPr sz="2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8133" y="1219961"/>
            <a:ext cx="163448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000066"/>
                </a:solidFill>
                <a:latin typeface="Arial"/>
                <a:cs typeface="Arial"/>
              </a:rPr>
              <a:t>Planning</a:t>
            </a:r>
            <a:endParaRPr sz="3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385" y="4805298"/>
            <a:ext cx="14865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000066"/>
                </a:solidFill>
                <a:latin typeface="Arial"/>
                <a:cs typeface="Arial"/>
              </a:rPr>
              <a:t>Leading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37503" y="4866258"/>
            <a:ext cx="205676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000066"/>
                </a:solidFill>
                <a:latin typeface="Arial"/>
                <a:cs typeface="Arial"/>
              </a:rPr>
              <a:t>Controlling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1886</Words>
  <Application>Microsoft Office PowerPoint</Application>
  <PresentationFormat>On-screen Show (4:3)</PresentationFormat>
  <Paragraphs>288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Fundamental of</vt:lpstr>
      <vt:lpstr>TOPIC 1: Introduction to  Management</vt:lpstr>
      <vt:lpstr>Learning outcome</vt:lpstr>
      <vt:lpstr>Definition of Organization and Management</vt:lpstr>
      <vt:lpstr>Manager</vt:lpstr>
      <vt:lpstr>Management</vt:lpstr>
      <vt:lpstr>Measuring managerial  Performance</vt:lpstr>
      <vt:lpstr>High</vt:lpstr>
      <vt:lpstr>Organizing</vt:lpstr>
      <vt:lpstr>Management process</vt:lpstr>
      <vt:lpstr>Management Function and Activities</vt:lpstr>
      <vt:lpstr>Cont…</vt:lpstr>
      <vt:lpstr>Cont…</vt:lpstr>
      <vt:lpstr>Cont..</vt:lpstr>
      <vt:lpstr>Cont..</vt:lpstr>
      <vt:lpstr>Managerial Levels</vt:lpstr>
      <vt:lpstr>Managerial levels</vt:lpstr>
      <vt:lpstr>PowerPoint Presentation</vt:lpstr>
      <vt:lpstr>Managerial Skills</vt:lpstr>
      <vt:lpstr>Cont..</vt:lpstr>
      <vt:lpstr>Skills Needed at Different Levels of Management</vt:lpstr>
      <vt:lpstr>Managerial Roles – developed by  Henry Mintzberg</vt:lpstr>
      <vt:lpstr>Cont…</vt:lpstr>
      <vt:lpstr>Cont…</vt:lpstr>
      <vt:lpstr>Figure 2.1 Chronological Development of Management  Perspectives</vt:lpstr>
      <vt:lpstr>Comprehensive Analysis of  Management</vt:lpstr>
      <vt:lpstr>Subfields of the Classical Perspective on  Management</vt:lpstr>
      <vt:lpstr>1a) Scientific Management: Taylor</vt:lpstr>
      <vt:lpstr>Task Performance</vt:lpstr>
      <vt:lpstr>Supervision</vt:lpstr>
      <vt:lpstr>Motivation</vt:lpstr>
      <vt:lpstr>1b) Administrative Management:  Fayol</vt:lpstr>
      <vt:lpstr>1. Division of work</vt:lpstr>
      <vt:lpstr>1c) Bureaucratic Management</vt:lpstr>
      <vt:lpstr>Bureaucratic Management: Weber</vt:lpstr>
      <vt:lpstr>Weber‘s Forms of Authority</vt:lpstr>
      <vt:lpstr>Classical versus Behavioral  Perspective</vt:lpstr>
      <vt:lpstr>2) Behavioral Perspective</vt:lpstr>
      <vt:lpstr>Mary Parker Follett</vt:lpstr>
      <vt:lpstr>Follett on Effective Work Groups</vt:lpstr>
      <vt:lpstr>Elton Mayo</vt:lpstr>
      <vt:lpstr>Douglas McGregor</vt:lpstr>
      <vt:lpstr>Table 2.3</vt:lpstr>
      <vt:lpstr>3)The Contingency Perspective</vt:lpstr>
      <vt:lpstr>4) The system Approach</vt:lpstr>
      <vt:lpstr>Comprises of two systems</vt:lpstr>
      <vt:lpstr>External  environment</vt:lpstr>
      <vt:lpstr>End of Chapter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of</dc:title>
  <dc:creator>admin</dc:creator>
  <cp:lastModifiedBy>ismail - [2010]</cp:lastModifiedBy>
  <cp:revision>1</cp:revision>
  <dcterms:created xsi:type="dcterms:W3CDTF">2020-09-14T18:33:06Z</dcterms:created>
  <dcterms:modified xsi:type="dcterms:W3CDTF">2020-09-14T18:34:06Z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2013-09-03T00:00:00Z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2020-09-14T00:00:00Z</vt:filetime>
  </property>
</Properties>
</file>